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60"/>
  </p:notesMasterIdLst>
  <p:sldIdLst>
    <p:sldId id="566" r:id="rId2"/>
    <p:sldId id="646" r:id="rId3"/>
    <p:sldId id="647" r:id="rId4"/>
    <p:sldId id="557" r:id="rId5"/>
    <p:sldId id="558" r:id="rId6"/>
    <p:sldId id="559" r:id="rId7"/>
    <p:sldId id="555" r:id="rId8"/>
    <p:sldId id="562" r:id="rId9"/>
    <p:sldId id="563" r:id="rId10"/>
    <p:sldId id="561" r:id="rId11"/>
    <p:sldId id="564" r:id="rId12"/>
    <p:sldId id="643" r:id="rId13"/>
    <p:sldId id="570" r:id="rId14"/>
    <p:sldId id="571" r:id="rId15"/>
    <p:sldId id="575" r:id="rId16"/>
    <p:sldId id="576" r:id="rId17"/>
    <p:sldId id="577" r:id="rId18"/>
    <p:sldId id="572" r:id="rId19"/>
    <p:sldId id="578" r:id="rId20"/>
    <p:sldId id="573" r:id="rId21"/>
    <p:sldId id="629" r:id="rId22"/>
    <p:sldId id="638" r:id="rId23"/>
    <p:sldId id="639" r:id="rId24"/>
    <p:sldId id="574" r:id="rId25"/>
    <p:sldId id="642" r:id="rId26"/>
    <p:sldId id="588" r:id="rId27"/>
    <p:sldId id="589" r:id="rId28"/>
    <p:sldId id="590" r:id="rId29"/>
    <p:sldId id="592" r:id="rId30"/>
    <p:sldId id="594" r:id="rId31"/>
    <p:sldId id="604" r:id="rId32"/>
    <p:sldId id="606" r:id="rId33"/>
    <p:sldId id="616" r:id="rId34"/>
    <p:sldId id="605" r:id="rId35"/>
    <p:sldId id="607" r:id="rId36"/>
    <p:sldId id="609" r:id="rId37"/>
    <p:sldId id="610" r:id="rId38"/>
    <p:sldId id="612" r:id="rId39"/>
    <p:sldId id="644" r:id="rId40"/>
    <p:sldId id="613" r:id="rId41"/>
    <p:sldId id="657" r:id="rId42"/>
    <p:sldId id="658" r:id="rId43"/>
    <p:sldId id="659" r:id="rId44"/>
    <p:sldId id="660" r:id="rId45"/>
    <p:sldId id="661" r:id="rId46"/>
    <p:sldId id="662" r:id="rId47"/>
    <p:sldId id="627" r:id="rId48"/>
    <p:sldId id="630" r:id="rId49"/>
    <p:sldId id="631" r:id="rId50"/>
    <p:sldId id="633" r:id="rId51"/>
    <p:sldId id="634" r:id="rId52"/>
    <p:sldId id="635" r:id="rId53"/>
    <p:sldId id="667" r:id="rId54"/>
    <p:sldId id="668" r:id="rId55"/>
    <p:sldId id="669" r:id="rId56"/>
    <p:sldId id="628" r:id="rId57"/>
    <p:sldId id="671" r:id="rId58"/>
    <p:sldId id="676" r:id="rId5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18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477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8636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079500" indent="-2159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D7DC"/>
    <a:srgbClr val="FF6600"/>
    <a:srgbClr val="EAEAEA"/>
    <a:srgbClr val="FFCC00"/>
    <a:srgbClr val="EF376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91" autoAdjust="0"/>
    <p:restoredTop sz="94793" autoAdjust="0"/>
  </p:normalViewPr>
  <p:slideViewPr>
    <p:cSldViewPr>
      <p:cViewPr>
        <p:scale>
          <a:sx n="60" d="100"/>
          <a:sy n="60" d="100"/>
        </p:scale>
        <p:origin x="-1844" y="-144"/>
      </p:cViewPr>
      <p:guideLst>
        <p:guide orient="horz" pos="2400"/>
        <p:guide pos="1056"/>
      </p:guideLst>
    </p:cSldViewPr>
  </p:slideViewPr>
  <p:outlineViewPr>
    <p:cViewPr varScale="1">
      <p:scale>
        <a:sx n="170" d="200"/>
        <a:sy n="170" d="200"/>
      </p:scale>
      <p:origin x="0" y="13170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8"/>
    </p:cViewPr>
  </p:sorterViewPr>
  <p:notesViewPr>
    <p:cSldViewPr>
      <p:cViewPr varScale="1">
        <p:scale>
          <a:sx n="77" d="100"/>
          <a:sy n="77" d="100"/>
        </p:scale>
        <p:origin x="-310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8.xml"/><Relationship Id="rId2" Type="http://schemas.openxmlformats.org/officeDocument/2006/relationships/slide" Target="slides/slide24.xml"/><Relationship Id="rId1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jacopo:Dropbox:uniams:papers:ccgrid2010-scale:sizecomparison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jacopo:Dropbox:uniams:papers:ccgrid2010-scale:sizecomparison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BigOWLIM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0.22000000000000003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20.6</c:v>
                </c:pt>
                <c:pt idx="1">
                  <c:v>13.2</c:v>
                </c:pt>
                <c:pt idx="2">
                  <c:v>13</c:v>
                </c:pt>
                <c:pt idx="3">
                  <c:v>12.7</c:v>
                </c:pt>
                <c:pt idx="4">
                  <c:v>12.49</c:v>
                </c:pt>
                <c:pt idx="5">
                  <c:v>12.015000000000001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Oracle 11g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0.22000000000000003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</c:numCache>
            </c:numRef>
          </c:xVal>
          <c:yVal>
            <c:numRef>
              <c:f>Sheet1!$C$2:$C$16</c:f>
              <c:numCache>
                <c:formatCode>General</c:formatCode>
                <c:ptCount val="15"/>
                <c:pt idx="6">
                  <c:v>5.3</c:v>
                </c:pt>
                <c:pt idx="7">
                  <c:v>5.4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DAML DB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0.22000000000000003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</c:numCache>
            </c:numRef>
          </c:xVal>
          <c:yVal>
            <c:numRef>
              <c:f>Sheet1!$D$2:$D$16</c:f>
              <c:numCache>
                <c:formatCode>General</c:formatCode>
                <c:ptCount val="15"/>
                <c:pt idx="8">
                  <c:v>10.199999999999999</c:v>
                </c:pt>
                <c:pt idx="9">
                  <c:v>6.1099999999999994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BigData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0.22000000000000003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</c:numCache>
            </c:numRef>
          </c:xVal>
          <c:yVal>
            <c:numRef>
              <c:f>Sheet1!$E$2:$E$16</c:f>
              <c:numCache>
                <c:formatCode>General</c:formatCode>
                <c:ptCount val="15"/>
                <c:pt idx="10">
                  <c:v>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979456"/>
        <c:axId val="56981376"/>
      </c:scatterChart>
      <c:valAx>
        <c:axId val="56979456"/>
        <c:scaling>
          <c:orientation val="minMax"/>
          <c:max val="1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Input size</a:t>
                </a:r>
                <a:r>
                  <a:rPr lang="en-US" baseline="0"/>
                  <a:t> (billion triples)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56981376"/>
        <c:crosses val="autoZero"/>
        <c:crossBetween val="midCat"/>
        <c:majorUnit val="2"/>
        <c:minorUnit val="2"/>
      </c:valAx>
      <c:valAx>
        <c:axId val="569813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Throughput</a:t>
                </a:r>
                <a:r>
                  <a:rPr lang="en-US" baseline="0" dirty="0"/>
                  <a:t> (</a:t>
                </a:r>
                <a:r>
                  <a:rPr lang="en-US" baseline="0" dirty="0" err="1" smtClean="0"/>
                  <a:t>Ktriples</a:t>
                </a:r>
                <a:r>
                  <a:rPr lang="en-US" baseline="0" dirty="0"/>
                  <a:t>/</a:t>
                </a:r>
                <a:r>
                  <a:rPr lang="en-US" baseline="0" dirty="0" smtClean="0"/>
                  <a:t>sec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5697945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BigOWLIM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2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20.6</c:v>
                </c:pt>
                <c:pt idx="1">
                  <c:v>13.2</c:v>
                </c:pt>
                <c:pt idx="2">
                  <c:v>13</c:v>
                </c:pt>
                <c:pt idx="3">
                  <c:v>12.7</c:v>
                </c:pt>
                <c:pt idx="4">
                  <c:v>12.49</c:v>
                </c:pt>
                <c:pt idx="5">
                  <c:v>12.015000000000001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Oracle 11g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2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Sheet1!$C$2:$C$17</c:f>
              <c:numCache>
                <c:formatCode>General</c:formatCode>
                <c:ptCount val="16"/>
                <c:pt idx="6">
                  <c:v>5.3</c:v>
                </c:pt>
                <c:pt idx="7">
                  <c:v>5.4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DAML DB</c:v>
                </c:pt>
              </c:strCache>
            </c:strRef>
          </c:tx>
          <c:spPr>
            <a:ln w="28575">
              <a:noFill/>
            </a:ln>
          </c:spPr>
          <c:marker>
            <c:symbol val="plus"/>
            <c:size val="2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Sheet1!$D$2:$D$17</c:f>
              <c:numCache>
                <c:formatCode>General</c:formatCode>
                <c:ptCount val="16"/>
                <c:pt idx="8">
                  <c:v>10.199999999999999</c:v>
                </c:pt>
                <c:pt idx="9">
                  <c:v>6.1099999999999994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BigData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2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Sheet1!$E$2:$E$17</c:f>
              <c:numCache>
                <c:formatCode>General</c:formatCode>
                <c:ptCount val="16"/>
                <c:pt idx="10">
                  <c:v>32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WebPIE (DAS3)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Sheet1!$F$2:$F$17</c:f>
              <c:numCache>
                <c:formatCode>General</c:formatCode>
                <c:ptCount val="16"/>
                <c:pt idx="14">
                  <c:v>606.79999999999995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WebPIE (DAS4)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2.1</c:v>
                </c:pt>
                <c:pt idx="2">
                  <c:v>3.2</c:v>
                </c:pt>
                <c:pt idx="3">
                  <c:v>4.2</c:v>
                </c:pt>
                <c:pt idx="4">
                  <c:v>5.3</c:v>
                </c:pt>
                <c:pt idx="5">
                  <c:v>8.9</c:v>
                </c:pt>
                <c:pt idx="6">
                  <c:v>3.3</c:v>
                </c:pt>
                <c:pt idx="7">
                  <c:v>1</c:v>
                </c:pt>
                <c:pt idx="8">
                  <c:v>0.85000000000000009</c:v>
                </c:pt>
                <c:pt idx="9">
                  <c:v>0.22</c:v>
                </c:pt>
                <c:pt idx="10">
                  <c:v>1.1500000000000001</c:v>
                </c:pt>
                <c:pt idx="11">
                  <c:v>1</c:v>
                </c:pt>
                <c:pt idx="12">
                  <c:v>2.1</c:v>
                </c:pt>
                <c:pt idx="13">
                  <c:v>10.7</c:v>
                </c:pt>
                <c:pt idx="14">
                  <c:v>102.5</c:v>
                </c:pt>
                <c:pt idx="15">
                  <c:v>102.5</c:v>
                </c:pt>
              </c:numCache>
            </c:numRef>
          </c:xVal>
          <c:yVal>
            <c:numRef>
              <c:f>Sheet1!$G$2:$G$17</c:f>
              <c:numCache>
                <c:formatCode>General</c:formatCode>
                <c:ptCount val="16"/>
                <c:pt idx="15">
                  <c:v>1889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635584"/>
        <c:axId val="57637504"/>
      </c:scatterChart>
      <c:valAx>
        <c:axId val="57635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Input size (billion triples)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57637504"/>
        <c:crosses val="autoZero"/>
        <c:crossBetween val="midCat"/>
        <c:majorUnit val="10"/>
      </c:valAx>
      <c:valAx>
        <c:axId val="57637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Throughput (KTriples/sec)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57635584"/>
        <c:crosses val="autoZero"/>
        <c:crossBetween val="midCat"/>
        <c:majorUnit val="100"/>
        <c:minorUnit val="50"/>
      </c:valAx>
    </c:plotArea>
    <c:legend>
      <c:legendPos val="r"/>
      <c:layout>
        <c:manualLayout>
          <c:xMode val="edge"/>
          <c:yMode val="edge"/>
          <c:x val="0.83355795181116588"/>
          <c:y val="0.18702594109341703"/>
          <c:w val="0.16644204818883404"/>
          <c:h val="0.35831864063893903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7500" y="1006475"/>
            <a:ext cx="4594225" cy="344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dirty="0" smtClean="0"/>
              <a:t>Like </a:t>
            </a:r>
            <a:r>
              <a:rPr lang="en-GB" dirty="0" err="1" smtClean="0"/>
              <a:t>PlanetLab</a:t>
            </a:r>
            <a:r>
              <a:rPr lang="en-GB" dirty="0" smtClean="0"/>
              <a:t>, Grid’5000; unlike production supercomputers, grids, clouds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5834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buNone/>
      <a:tabLst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Earlier keynotes on programming environments (Ibis)</a:t>
            </a:r>
          </a:p>
          <a:p>
            <a:r>
              <a:rPr lang="en-US" dirty="0" err="1" smtClean="0"/>
              <a:t>Inv</a:t>
            </a:r>
            <a:r>
              <a:rPr lang="en-US" dirty="0" smtClean="0"/>
              <a:t> 2 days after das5 acceptance (19-21 </a:t>
            </a:r>
            <a:r>
              <a:rPr lang="en-US" dirty="0" err="1" smtClean="0"/>
              <a:t>feb</a:t>
            </a:r>
            <a:r>
              <a:rPr lang="en-US" dirty="0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340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{going ¼ </a:t>
            </a:r>
            <a:r>
              <a:rPr lang="en-US" i="1" dirty="0" err="1"/>
              <a:t>th</a:t>
            </a:r>
            <a:r>
              <a:rPr lang="en-US" i="1" dirty="0"/>
              <a:t> Dutch}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0256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 talk needs algorithms</a:t>
            </a:r>
          </a:p>
          <a:p>
            <a:endParaRPr lang="en-US" dirty="0"/>
          </a:p>
          <a:p>
            <a:r>
              <a:rPr lang="en-US" dirty="0" smtClean="0"/>
              <a:t>INTEGER 2 or 3 years; overslept</a:t>
            </a:r>
          </a:p>
          <a:p>
            <a:endParaRPr lang="en-US" dirty="0" smtClean="0"/>
          </a:p>
          <a:p>
            <a:r>
              <a:rPr lang="en-US" dirty="0" smtClean="0"/>
              <a:t>Synchronous (BSP like) algorithm, unlike G5K</a:t>
            </a:r>
            <a:endParaRPr lang="nl-NL" dirty="0"/>
          </a:p>
          <a:p>
            <a:endParaRPr lang="nl-NL" dirty="0"/>
          </a:p>
          <a:p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06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525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 for 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0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93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796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 didn’t care in the least; too early, Grid was not even introduced, they barely used clusters</a:t>
            </a:r>
          </a:p>
          <a:p>
            <a:endParaRPr lang="en-US" dirty="0"/>
          </a:p>
          <a:p>
            <a:r>
              <a:rPr lang="en-US" dirty="0" err="1" smtClean="0"/>
              <a:t>JOKE:simulate</a:t>
            </a:r>
            <a:r>
              <a:rPr lang="en-US" dirty="0" smtClean="0"/>
              <a:t> &lt;6 Mb, not everyone can have so much </a:t>
            </a:r>
            <a:r>
              <a:rPr lang="en-US" dirty="0" err="1" smtClean="0"/>
              <a:t>bandwidht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571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Names </a:t>
            </a:r>
            <a:r>
              <a:rPr lang="en-US" dirty="0" err="1" smtClean="0"/>
              <a:t>MagPIe</a:t>
            </a:r>
            <a:r>
              <a:rPr lang="en-US" dirty="0" smtClean="0"/>
              <a:t> and KOALA (</a:t>
            </a:r>
            <a:r>
              <a:rPr lang="en-US" dirty="0" err="1" smtClean="0"/>
              <a:t>cf</a:t>
            </a:r>
            <a:r>
              <a:rPr lang="en-US" dirty="0" smtClean="0"/>
              <a:t> das-1, das-2 </a:t>
            </a:r>
            <a:r>
              <a:rPr lang="en-US" dirty="0" err="1" smtClean="0"/>
              <a:t>etc</a:t>
            </a:r>
            <a:r>
              <a:rPr lang="en-US" dirty="0" smtClean="0"/>
              <a:t>, boring)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367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Someone invented the word GRID</a:t>
            </a:r>
          </a:p>
          <a:p>
            <a:r>
              <a:rPr lang="en-US" dirty="0" smtClean="0"/>
              <a:t>DAS-1 is BEFORE grids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9346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68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Projects you may or may not have seen, depending on your 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840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574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818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algorithm. Why care about only 1 extra step (13)?</a:t>
            </a:r>
          </a:p>
          <a:p>
            <a:r>
              <a:rPr lang="en-US" dirty="0" smtClean="0"/>
              <a:t>A lot of things go wrong at exactly this point.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4944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8154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7317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6975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016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417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1737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Coherent paper with 50 authors?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7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/>
            <a:r>
              <a:rPr lang="en-GB" i="1" dirty="0"/>
              <a:t>{no phone </a:t>
            </a:r>
            <a:r>
              <a:rPr lang="en-GB" i="1" dirty="0" smtClean="0"/>
              <a:t>calls, no arm twisting}</a:t>
            </a:r>
          </a:p>
          <a:p>
            <a:pPr marL="0" lvl="1" indent="0"/>
            <a:endParaRPr lang="en-GB" i="1" dirty="0"/>
          </a:p>
          <a:p>
            <a:pPr marL="0" lvl="1" indent="0"/>
            <a:r>
              <a:rPr lang="en-GB" dirty="0"/>
              <a:t>(one password file</a:t>
            </a:r>
            <a:r>
              <a:rPr lang="en-GB" dirty="0" smtClean="0"/>
              <a:t>)</a:t>
            </a:r>
          </a:p>
          <a:p>
            <a:pPr marL="0" lvl="1" indent="0"/>
            <a:endParaRPr lang="en-GB" dirty="0"/>
          </a:p>
          <a:p>
            <a:pPr marL="0" lvl="1" indent="0"/>
            <a:r>
              <a:rPr lang="en-GB" dirty="0" smtClean="0"/>
              <a:t>G5K allows access to raw hardware, we don’t’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0532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545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8885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 typically want help with EXCEL spreadsheets !</a:t>
            </a:r>
          </a:p>
          <a:p>
            <a:r>
              <a:rPr lang="en-US" dirty="0" smtClean="0"/>
              <a:t>Real computer scientists never ever use EXCEL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837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4372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Joke: use skype instead of telephone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4471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07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1407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237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CHECK: replace implicit </a:t>
            </a:r>
            <a:r>
              <a:rPr lang="en-US" dirty="0" err="1" smtClean="0"/>
              <a:t>synchr</a:t>
            </a:r>
            <a:r>
              <a:rPr lang="en-US" dirty="0" smtClean="0"/>
              <a:t> by mapped memory 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7743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2892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context was soccer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763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4337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296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Awfull</a:t>
            </a:r>
            <a:r>
              <a:rPr lang="en-US" dirty="0" smtClean="0"/>
              <a:t> pictures, retract from Google?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1339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3041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847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777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Gossiping algorithms?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75866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316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71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122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{JOKE: TUD speed-of-light</a:t>
            </a:r>
            <a:r>
              <a:rPr lang="en-US" i="1" dirty="0" smtClean="0"/>
              <a:t>}  NL is the place to be for efficient wide-area algorithms</a:t>
            </a:r>
          </a:p>
          <a:p>
            <a:endParaRPr lang="en-US" i="1" dirty="0"/>
          </a:p>
          <a:p>
            <a:pPr marL="0" lvl="1" indent="0"/>
            <a:r>
              <a:rPr lang="en-US" dirty="0"/>
              <a:t>Can simulate longer </a:t>
            </a:r>
            <a:r>
              <a:rPr lang="en-US" dirty="0" smtClean="0"/>
              <a:t>latencies</a:t>
            </a:r>
          </a:p>
          <a:p>
            <a:pPr marL="0" lvl="1" indent="0"/>
            <a:r>
              <a:rPr lang="en-US" dirty="0" smtClean="0"/>
              <a:t>Unlike G5K: synchronous (DAS) vs asynchronous (G5K)</a:t>
            </a:r>
          </a:p>
          <a:p>
            <a:r>
              <a:rPr lang="en-GB" dirty="0"/>
              <a:t>Mention g5k meeting</a:t>
            </a:r>
            <a:endParaRPr lang="nl-NL" dirty="0"/>
          </a:p>
          <a:p>
            <a:r>
              <a:rPr lang="en-GB" dirty="0"/>
              <a:t>	They: breakable, raw </a:t>
            </a:r>
            <a:r>
              <a:rPr lang="en-GB" dirty="0" err="1"/>
              <a:t>hw</a:t>
            </a:r>
            <a:r>
              <a:rPr lang="en-GB" dirty="0"/>
              <a:t>, </a:t>
            </a:r>
            <a:r>
              <a:rPr lang="en-GB" dirty="0" err="1"/>
              <a:t>stufy</a:t>
            </a:r>
            <a:r>
              <a:rPr lang="en-GB" dirty="0"/>
              <a:t> instrument</a:t>
            </a:r>
            <a:endParaRPr lang="nl-NL" dirty="0"/>
          </a:p>
          <a:p>
            <a:r>
              <a:rPr lang="en-GB" dirty="0"/>
              <a:t>	We enable </a:t>
            </a:r>
            <a:r>
              <a:rPr lang="en-GB" dirty="0" err="1"/>
              <a:t>cs</a:t>
            </a:r>
            <a:r>
              <a:rPr lang="en-GB" dirty="0"/>
              <a:t> research </a:t>
            </a:r>
            <a:r>
              <a:rPr lang="en-GB" dirty="0" err="1"/>
              <a:t>p&amp;dc</a:t>
            </a:r>
            <a:endParaRPr lang="nl-NL" dirty="0"/>
          </a:p>
          <a:p>
            <a:pPr marL="0" lvl="1" indent="0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24371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get a read on the cache image, two </a:t>
            </a:r>
            <a:r>
              <a:rPr lang="en-US" dirty="0" err="1" smtClean="0"/>
              <a:t>scenar</a:t>
            </a:r>
            <a:r>
              <a:rPr lang="en-US" dirty="0" smtClean="0"/>
              <a:t>-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 are possible. Either the data exists in the cache (warm</a:t>
            </a:r>
          </a:p>
          <a:p>
            <a:r>
              <a:rPr lang="en-US" dirty="0" smtClean="0"/>
              <a:t>cache), or the data needs to be fetched from the base image</a:t>
            </a:r>
          </a:p>
          <a:p>
            <a:r>
              <a:rPr lang="en-US" dirty="0" smtClean="0"/>
              <a:t>(cold cache). In the </a:t>
            </a:r>
            <a:r>
              <a:rPr lang="en-US" dirty="0" err="1" smtClean="0"/>
              <a:t>rst</a:t>
            </a:r>
            <a:r>
              <a:rPr lang="en-US" dirty="0" smtClean="0"/>
              <a:t> scenario, the data is read from the</a:t>
            </a:r>
          </a:p>
          <a:p>
            <a:r>
              <a:rPr lang="en-US" dirty="0" smtClean="0"/>
              <a:t>cache image and returned to image requesting it (</a:t>
            </a:r>
            <a:r>
              <a:rPr lang="en-US" dirty="0" err="1" smtClean="0"/>
              <a:t>CoW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-</a:t>
            </a:r>
          </a:p>
          <a:p>
            <a:r>
              <a:rPr lang="en-US" dirty="0" smtClean="0"/>
              <a:t>age). In the second scenario, we </a:t>
            </a:r>
            <a:r>
              <a:rPr lang="en-US" dirty="0" err="1" smtClean="0"/>
              <a:t>recurse</a:t>
            </a:r>
            <a:r>
              <a:rPr lang="en-US" dirty="0" smtClean="0"/>
              <a:t> to the base image</a:t>
            </a:r>
          </a:p>
          <a:p>
            <a:r>
              <a:rPr lang="en-US" dirty="0" smtClean="0"/>
              <a:t>for the data. Once the data is available, before returning it</a:t>
            </a:r>
          </a:p>
          <a:p>
            <a:r>
              <a:rPr lang="en-US" dirty="0" smtClean="0"/>
              <a:t>to the </a:t>
            </a:r>
            <a:r>
              <a:rPr lang="en-US" dirty="0" err="1" smtClean="0"/>
              <a:t>CoW</a:t>
            </a:r>
            <a:r>
              <a:rPr lang="en-US" dirty="0" smtClean="0"/>
              <a:t> image, we write it to the cache.</a:t>
            </a:r>
          </a:p>
          <a:p>
            <a:endParaRPr lang="en-US" dirty="0" smtClean="0"/>
          </a:p>
          <a:p>
            <a:r>
              <a:rPr lang="nl-NL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The cache is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created on the memory of the compute node to avoid slowing the VM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down due to expensive writes.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3477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88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with a single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VMI, the difference between warm caches and QCOW2 is the cost of the network bottleneck.</a:t>
            </a:r>
          </a:p>
          <a:p>
            <a:r>
              <a:rPr lang="nl-NL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Starting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from 16 VMIs, the storage node's disk is becoming the </a:t>
            </a:r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pri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err="1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mary</a:t>
            </a:r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 source of the scalability bottleneck. The VMI caching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at the compute nodes avoids both scalability bottlenecks at</a:t>
            </a:r>
          </a:p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the network and at the storage node's disk.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293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535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8915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4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{not even ``idle cycles’’}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643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2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Das-1: </a:t>
            </a:r>
            <a:r>
              <a:rPr lang="en-US" dirty="0" err="1" smtClean="0"/>
              <a:t>metacomputing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Das-3 problem changes from what to do with slow WAN into How to use the abundant bandwidth</a:t>
            </a:r>
          </a:p>
          <a:p>
            <a:endParaRPr lang="en-US" dirty="0" smtClean="0"/>
          </a:p>
          <a:p>
            <a:r>
              <a:rPr lang="en-US" dirty="0" smtClean="0"/>
              <a:t>DAS-4: homogeneous core + different types of accelerators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08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/>
              <a:t>ASCI is a real community; </a:t>
            </a:r>
            <a:r>
              <a:rPr lang="en-GB" dirty="0"/>
              <a:t>I &amp; C marriage, I starts taking over habits, DC, </a:t>
            </a:r>
            <a:r>
              <a:rPr lang="en-GB" dirty="0" err="1"/>
              <a:t>gpus</a:t>
            </a:r>
            <a:endParaRPr lang="nl-NL" dirty="0"/>
          </a:p>
          <a:p>
            <a:endParaRPr lang="en-GB" dirty="0"/>
          </a:p>
          <a:p>
            <a:r>
              <a:rPr lang="en-GB" dirty="0" smtClean="0"/>
              <a:t>Work </a:t>
            </a:r>
            <a:r>
              <a:rPr lang="en-GB" dirty="0"/>
              <a:t>together </a:t>
            </a:r>
            <a:r>
              <a:rPr lang="en-GB" dirty="0" err="1"/>
              <a:t>iso</a:t>
            </a:r>
            <a:r>
              <a:rPr lang="en-GB" dirty="0"/>
              <a:t> writing </a:t>
            </a:r>
            <a:r>
              <a:rPr lang="en-GB" dirty="0" err="1"/>
              <a:t>sla’s</a:t>
            </a:r>
            <a:endParaRPr lang="nl-NL" dirty="0"/>
          </a:p>
          <a:p>
            <a:pPr marL="0" lvl="1" indent="0"/>
            <a:endParaRPr lang="en-GB" i="1" dirty="0"/>
          </a:p>
          <a:p>
            <a:pPr marL="0" lvl="1" indent="0"/>
            <a:r>
              <a:rPr lang="en-GB" i="1" dirty="0" smtClean="0"/>
              <a:t>{top </a:t>
            </a:r>
            <a:r>
              <a:rPr lang="en-GB" i="1" dirty="0"/>
              <a:t>98%}</a:t>
            </a:r>
          </a:p>
          <a:p>
            <a:pPr marL="0" lvl="1" indent="0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973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2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875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77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01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6388" y="627063"/>
            <a:ext cx="2151062" cy="64277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1613" y="627063"/>
            <a:ext cx="6302375" cy="64277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472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627063"/>
            <a:ext cx="7834313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71613" y="2293938"/>
            <a:ext cx="4225925" cy="4760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849938" y="2293938"/>
            <a:ext cx="4227512" cy="23034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849938" y="4749800"/>
            <a:ext cx="4227512" cy="2305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856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627063"/>
            <a:ext cx="7834313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471613" y="2293938"/>
            <a:ext cx="8605837" cy="4760912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8856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nl-NL" sz="4000" b="1" i="1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293938"/>
            <a:ext cx="8763000" cy="4760912"/>
          </a:xfrm>
        </p:spPr>
        <p:txBody>
          <a:bodyPr/>
          <a:lstStyle>
            <a:lvl1pPr>
              <a:defRPr lang="en-US" sz="2800" kern="120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2pPr>
            <a:lvl3pPr>
              <a:defRPr lang="en-US" sz="2000" kern="1200" dirty="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86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0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613" y="2293938"/>
            <a:ext cx="4225925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9938" y="2293938"/>
            <a:ext cx="4227512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901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244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39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31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18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84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7978775" y="6661150"/>
            <a:ext cx="21002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8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defRPr/>
            </a:pPr>
            <a:endParaRPr lang="nl-NL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11300" y="627063"/>
            <a:ext cx="7834313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NL" smtClean="0"/>
              <a:t>Click to edit the title text format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1613" y="2293938"/>
            <a:ext cx="8605837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NL" smtClean="0"/>
              <a:t>Click to edit the outline text format</a:t>
            </a:r>
          </a:p>
          <a:p>
            <a:pPr lvl="1"/>
            <a:r>
              <a:rPr lang="en-GB" altLang="nl-NL" smtClean="0"/>
              <a:t>Second Outline Level</a:t>
            </a:r>
          </a:p>
          <a:p>
            <a:pPr lvl="2"/>
            <a:r>
              <a:rPr lang="en-GB" altLang="nl-NL" smtClean="0"/>
              <a:t>Third Outline Level</a:t>
            </a:r>
          </a:p>
          <a:p>
            <a:pPr lvl="3"/>
            <a:r>
              <a:rPr lang="en-GB" altLang="nl-NL" smtClean="0"/>
              <a:t>Fourth Outline Level</a:t>
            </a:r>
          </a:p>
          <a:p>
            <a:pPr lvl="4"/>
            <a:r>
              <a:rPr lang="en-GB" altLang="nl-NL" smtClean="0"/>
              <a:t>Fifth Outline Level</a:t>
            </a:r>
          </a:p>
          <a:p>
            <a:pPr lvl="4"/>
            <a:r>
              <a:rPr lang="en-GB" altLang="nl-NL" smtClean="0"/>
              <a:t>Sixth Outline Level</a:t>
            </a:r>
          </a:p>
          <a:p>
            <a:pPr lvl="4"/>
            <a:r>
              <a:rPr lang="en-GB" altLang="nl-NL" smtClean="0"/>
              <a:t>Seventh Outline Level</a:t>
            </a:r>
          </a:p>
          <a:p>
            <a:pPr lvl="4"/>
            <a:r>
              <a:rPr lang="en-GB" altLang="nl-NL" smtClean="0"/>
              <a:t>Eighth Outline Level</a:t>
            </a:r>
          </a:p>
          <a:p>
            <a:pPr lvl="4"/>
            <a:r>
              <a:rPr lang="en-GB" altLang="nl-NL" smtClean="0"/>
              <a:t>Ninth Outline Level</a:t>
            </a:r>
          </a:p>
        </p:txBody>
      </p:sp>
      <p:pic>
        <p:nvPicPr>
          <p:cNvPr id="1029" name="Picture 7" descr="sidebar-simple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4038"/>
            <a:ext cx="85725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2pPr>
      <a:lvl3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3pPr>
      <a:lvl4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4pPr>
      <a:lvl5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5pPr>
      <a:lvl6pPr marL="1536700" indent="-215900" algn="ctr" defTabSz="457200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6pPr>
      <a:lvl7pPr marL="1993900" indent="-215900" algn="ctr" defTabSz="457200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7pPr>
      <a:lvl8pPr marL="2451100" indent="-215900" algn="ctr" defTabSz="457200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8pPr>
      <a:lvl9pPr marL="2908300" indent="-215900" algn="ctr" defTabSz="457200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4400" b="1" i="1">
          <a:solidFill>
            <a:srgbClr val="000080"/>
          </a:solidFill>
          <a:latin typeface="Bitstream Vera Sans" charset="0"/>
        </a:defRPr>
      </a:lvl9pPr>
    </p:titleStyle>
    <p:bodyStyle>
      <a:lvl1pPr marL="431800" indent="-323850" algn="l" defTabSz="457200" rtl="0" eaLnBrk="0" fontAlgn="base" hangingPunct="0">
        <a:lnSpc>
          <a:spcPct val="97000"/>
        </a:lnSpc>
        <a:spcBef>
          <a:spcPct val="0"/>
        </a:spcBef>
        <a:spcAft>
          <a:spcPts val="1413"/>
        </a:spcAft>
        <a:buClr>
          <a:srgbClr val="000080"/>
        </a:buClr>
        <a:buSzPct val="45000"/>
        <a:buFont typeface="Andale Mono" pitchFamily="1" charset="0"/>
        <a:buChar char="●"/>
        <a:defRPr sz="3200">
          <a:solidFill>
            <a:srgbClr val="000080"/>
          </a:solidFill>
          <a:latin typeface="+mn-lt"/>
          <a:ea typeface="+mn-ea"/>
          <a:cs typeface="+mn-cs"/>
        </a:defRPr>
      </a:lvl1pPr>
      <a:lvl2pPr marL="863600" indent="-287338" algn="l" defTabSz="457200" rtl="0" eaLnBrk="0" fontAlgn="base" hangingPunct="0">
        <a:lnSpc>
          <a:spcPct val="97000"/>
        </a:lnSpc>
        <a:spcBef>
          <a:spcPct val="0"/>
        </a:spcBef>
        <a:spcAft>
          <a:spcPts val="1138"/>
        </a:spcAft>
        <a:buClr>
          <a:srgbClr val="000080"/>
        </a:buClr>
        <a:buSzPct val="45000"/>
        <a:buFont typeface="Andale Mono" pitchFamily="1" charset="0"/>
        <a:buChar char="●"/>
        <a:defRPr sz="2800">
          <a:solidFill>
            <a:srgbClr val="000080"/>
          </a:solidFill>
          <a:latin typeface="+mn-lt"/>
        </a:defRPr>
      </a:lvl2pPr>
      <a:lvl3pPr marL="1295400" indent="-215900" algn="l" defTabSz="457200" rtl="0" eaLnBrk="0" fontAlgn="base" hangingPunct="0">
        <a:lnSpc>
          <a:spcPct val="97000"/>
        </a:lnSpc>
        <a:spcBef>
          <a:spcPct val="0"/>
        </a:spcBef>
        <a:spcAft>
          <a:spcPts val="850"/>
        </a:spcAft>
        <a:buClr>
          <a:srgbClr val="000080"/>
        </a:buClr>
        <a:buSzPct val="45000"/>
        <a:buFont typeface="Andale Mono" pitchFamily="1" charset="0"/>
        <a:buChar char="●"/>
        <a:defRPr sz="2400">
          <a:solidFill>
            <a:srgbClr val="000080"/>
          </a:solidFill>
          <a:latin typeface="+mn-lt"/>
        </a:defRPr>
      </a:lvl3pPr>
      <a:lvl4pPr marL="1727200" indent="-215900" algn="l" defTabSz="457200" rtl="0" eaLnBrk="0" fontAlgn="base" hangingPunct="0">
        <a:lnSpc>
          <a:spcPct val="97000"/>
        </a:lnSpc>
        <a:spcBef>
          <a:spcPct val="0"/>
        </a:spcBef>
        <a:spcAft>
          <a:spcPts val="575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4pPr>
      <a:lvl5pPr marL="2159000" indent="-215900" algn="l" defTabSz="457200" rtl="0" eaLnBrk="0" fontAlgn="base" hangingPunct="0">
        <a:lnSpc>
          <a:spcPct val="97000"/>
        </a:lnSpc>
        <a:spcBef>
          <a:spcPct val="0"/>
        </a:spcBef>
        <a:spcAft>
          <a:spcPts val="288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5pPr>
      <a:lvl6pPr marL="2616200" indent="-215900" algn="l" defTabSz="457200" rtl="0" fontAlgn="base" hangingPunct="0">
        <a:lnSpc>
          <a:spcPct val="97000"/>
        </a:lnSpc>
        <a:spcBef>
          <a:spcPct val="0"/>
        </a:spcBef>
        <a:spcAft>
          <a:spcPts val="288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6pPr>
      <a:lvl7pPr marL="3073400" indent="-215900" algn="l" defTabSz="457200" rtl="0" fontAlgn="base" hangingPunct="0">
        <a:lnSpc>
          <a:spcPct val="97000"/>
        </a:lnSpc>
        <a:spcBef>
          <a:spcPct val="0"/>
        </a:spcBef>
        <a:spcAft>
          <a:spcPts val="288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7pPr>
      <a:lvl8pPr marL="3530600" indent="-215900" algn="l" defTabSz="457200" rtl="0" fontAlgn="base" hangingPunct="0">
        <a:lnSpc>
          <a:spcPct val="97000"/>
        </a:lnSpc>
        <a:spcBef>
          <a:spcPct val="0"/>
        </a:spcBef>
        <a:spcAft>
          <a:spcPts val="288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8pPr>
      <a:lvl9pPr marL="3987800" indent="-215900" algn="l" defTabSz="457200" rtl="0" fontAlgn="base" hangingPunct="0">
        <a:lnSpc>
          <a:spcPct val="97000"/>
        </a:lnSpc>
        <a:spcBef>
          <a:spcPct val="0"/>
        </a:spcBef>
        <a:spcAft>
          <a:spcPts val="288"/>
        </a:spcAft>
        <a:buClr>
          <a:srgbClr val="000080"/>
        </a:buClr>
        <a:buSzPct val="45000"/>
        <a:buFont typeface="Andale Mono" pitchFamily="1" charset="0"/>
        <a:buChar char="●"/>
        <a:defRPr sz="2000">
          <a:solidFill>
            <a:srgbClr val="000080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wmf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Document1.doc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5.jpeg"/><Relationship Id="rId7" Type="http://schemas.openxmlformats.org/officeDocument/2006/relationships/image" Target="../media/image71.png"/><Relationship Id="rId12" Type="http://schemas.openxmlformats.org/officeDocument/2006/relationships/image" Target="../media/image83.jpe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2.png"/><Relationship Id="rId5" Type="http://schemas.openxmlformats.org/officeDocument/2006/relationships/image" Target="../media/image77.jpeg"/><Relationship Id="rId15" Type="http://schemas.openxmlformats.org/officeDocument/2006/relationships/image" Target="../media/image86.jpeg"/><Relationship Id="rId10" Type="http://schemas.openxmlformats.org/officeDocument/2006/relationships/image" Target="../media/image81.jpeg"/><Relationship Id="rId4" Type="http://schemas.openxmlformats.org/officeDocument/2006/relationships/image" Target="../media/image76.jpeg"/><Relationship Id="rId9" Type="http://schemas.openxmlformats.org/officeDocument/2006/relationships/image" Target="../media/image80.jpeg"/><Relationship Id="rId1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7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98437"/>
            <a:ext cx="9009062" cy="2932113"/>
          </a:xfrm>
        </p:spPr>
        <p:txBody>
          <a:bodyPr/>
          <a:lstStyle/>
          <a:p>
            <a:pPr eaLnBrk="1">
              <a:lnSpc>
                <a:spcPct val="98000"/>
              </a:lnSpc>
            </a:pPr>
            <a:r>
              <a:rPr lang="en-US" sz="36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Going Dutch: </a:t>
            </a:r>
            <a:r>
              <a:rPr lang="en-US" sz="36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How </a:t>
            </a:r>
            <a:r>
              <a:rPr lang="en-US" sz="36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to </a:t>
            </a:r>
            <a:r>
              <a:rPr lang="en-US" sz="36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Share </a:t>
            </a:r>
            <a:r>
              <a:rPr lang="en-US" sz="36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a </a:t>
            </a:r>
            <a:r>
              <a:rPr lang="en-US" sz="36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Dedicated Distributed Infrastructure </a:t>
            </a:r>
            <a:r>
              <a:rPr lang="en-US" sz="36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for Computer Science </a:t>
            </a:r>
            <a:r>
              <a:rPr lang="en-US" sz="36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Research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912" y="3932237"/>
            <a:ext cx="7056437" cy="1931988"/>
          </a:xfrm>
        </p:spPr>
        <p:txBody>
          <a:bodyPr/>
          <a:lstStyle/>
          <a:p>
            <a:r>
              <a:rPr lang="en-GB" sz="4000" b="1" i="1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Henri Bal</a:t>
            </a:r>
            <a:br>
              <a:rPr lang="en-GB" sz="4000" b="1" i="1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</a:br>
            <a:r>
              <a:rPr lang="en-GB" b="1" i="1" kern="1200" dirty="0" err="1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Vrije</a:t>
            </a:r>
            <a:r>
              <a:rPr lang="en-GB" b="1" i="1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 </a:t>
            </a:r>
            <a:r>
              <a:rPr lang="en-GB" b="1" i="1" kern="1200" dirty="0" err="1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Universiteit</a:t>
            </a:r>
            <a:r>
              <a:rPr lang="en-GB" b="1" i="1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 Amsterdam</a:t>
            </a:r>
            <a:endParaRPr lang="nl-NL" b="1" i="1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2" y="6020671"/>
            <a:ext cx="2638200" cy="107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bal\VU\Slides\DAS-workshop2013\DAS-34-pe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40" y="5809479"/>
            <a:ext cx="2968972" cy="14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al\Dropbox\vu\ASCI\DAS5\LOGOs\DAS5_Final_Renderings\DAS5_Final_Renderings\Small\small_text_emblem_on_light_backg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12" y="5979182"/>
            <a:ext cx="2485800" cy="115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535112" y="2484437"/>
            <a:ext cx="7972200" cy="1349052"/>
            <a:chOff x="1230312" y="2060447"/>
            <a:chExt cx="7972200" cy="1349052"/>
          </a:xfrm>
        </p:grpSpPr>
        <p:pic>
          <p:nvPicPr>
            <p:cNvPr id="10" name="Picture 2" descr="http://images4.wikia.nocookie.net/__cb20080517105827/trams/en/images/b/b2/080502_Porto_131_at_Praca_Dona_Filipa_De_Lencastr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12" y="2134973"/>
              <a:ext cx="1800000" cy="12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112" y="2165353"/>
              <a:ext cx="1800000" cy="113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512" y="2060447"/>
              <a:ext cx="1800000" cy="1349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312" y="2135911"/>
              <a:ext cx="1800000" cy="119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28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027237"/>
            <a:ext cx="8763000" cy="4760912"/>
          </a:xfrm>
        </p:spPr>
        <p:txBody>
          <a:bodyPr/>
          <a:lstStyle/>
          <a:p>
            <a:r>
              <a:rPr lang="en-US" dirty="0" smtClean="0"/>
              <a:t>NWO ``</a:t>
            </a:r>
            <a:r>
              <a:rPr lang="en-US" dirty="0"/>
              <a:t>middle-sized equipment</a:t>
            </a:r>
            <a:r>
              <a:rPr lang="en-US" dirty="0" smtClean="0"/>
              <a:t>’’ program</a:t>
            </a:r>
            <a:endParaRPr lang="nl-NL" dirty="0"/>
          </a:p>
          <a:p>
            <a:pPr lvl="1"/>
            <a:r>
              <a:rPr lang="en-US" dirty="0" smtClean="0"/>
              <a:t>Max </a:t>
            </a:r>
            <a:r>
              <a:rPr lang="en-US" dirty="0"/>
              <a:t>1 M</a:t>
            </a:r>
            <a:r>
              <a:rPr lang="en-US" dirty="0" smtClean="0"/>
              <a:t>€, very </a:t>
            </a:r>
            <a:r>
              <a:rPr lang="en-US" dirty="0"/>
              <a:t>tough competition</a:t>
            </a:r>
            <a:r>
              <a:rPr lang="en-US" dirty="0" smtClean="0"/>
              <a:t>, but </a:t>
            </a:r>
            <a:r>
              <a:rPr lang="en-US" dirty="0"/>
              <a:t>scored 5-out-of-5</a:t>
            </a:r>
            <a:endParaRPr lang="nl-NL" dirty="0"/>
          </a:p>
          <a:p>
            <a:pPr lvl="1"/>
            <a:r>
              <a:rPr lang="en-US" dirty="0"/>
              <a:t>25% matching </a:t>
            </a:r>
            <a:r>
              <a:rPr lang="en-US" dirty="0" smtClean="0"/>
              <a:t>by </a:t>
            </a:r>
            <a:r>
              <a:rPr lang="en-US" dirty="0"/>
              <a:t>participating </a:t>
            </a:r>
            <a:r>
              <a:rPr lang="en-US" dirty="0" smtClean="0"/>
              <a:t>sites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oing Dutch for ¼ </a:t>
            </a:r>
            <a:r>
              <a:rPr lang="en-US" dirty="0" err="1" smtClean="0"/>
              <a:t>th</a:t>
            </a:r>
            <a:endParaRPr lang="nl-NL" dirty="0"/>
          </a:p>
          <a:p>
            <a:r>
              <a:rPr lang="en-US" dirty="0" smtClean="0"/>
              <a:t>Extra funding by </a:t>
            </a:r>
            <a:r>
              <a:rPr lang="en-US" dirty="0"/>
              <a:t>VU and (DAS-5) COMMIT + </a:t>
            </a:r>
            <a:r>
              <a:rPr lang="en-US" dirty="0" err="1" smtClean="0"/>
              <a:t>NLeSC</a:t>
            </a:r>
            <a:endParaRPr lang="en-US" dirty="0" smtClean="0"/>
          </a:p>
          <a:p>
            <a:r>
              <a:rPr lang="en-US" dirty="0" err="1"/>
              <a:t>SURFnet</a:t>
            </a:r>
            <a:r>
              <a:rPr lang="en-US" dirty="0"/>
              <a:t> (</a:t>
            </a:r>
            <a:r>
              <a:rPr lang="en-US" dirty="0" err="1"/>
              <a:t>GigaPort</a:t>
            </a:r>
            <a:r>
              <a:rPr lang="en-US" dirty="0"/>
              <a:t>) </a:t>
            </a:r>
            <a:r>
              <a:rPr lang="en-US" dirty="0" smtClean="0"/>
              <a:t>provides wide-area networks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ekstvak 6"/>
          <p:cNvSpPr txBox="1"/>
          <p:nvPr/>
        </p:nvSpPr>
        <p:spPr>
          <a:xfrm>
            <a:off x="7097712" y="6237910"/>
            <a:ext cx="2819400" cy="432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nl-NL" sz="4600" cap="all" spc="100" baseline="0" dirty="0" err="1" smtClean="0">
                <a:latin typeface="COMMIT"/>
              </a:rPr>
              <a:t>Commit</a:t>
            </a:r>
            <a:r>
              <a:rPr lang="nl-NL" sz="4600" cap="all" spc="100" baseline="0" dirty="0" smtClean="0">
                <a:latin typeface="COMMIT"/>
              </a:rPr>
              <a:t>/</a:t>
            </a:r>
            <a:endParaRPr lang="nl-NL" sz="4600" cap="all" spc="100" baseline="0" dirty="0">
              <a:latin typeface="COMMIT"/>
            </a:endParaRPr>
          </a:p>
        </p:txBody>
      </p:sp>
      <p:pic>
        <p:nvPicPr>
          <p:cNvPr id="5" name="Picture 10" descr="http://staff.science.uva.nl/%7Edelaat/news/2012-06-22/logo-NLES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70" y="6203710"/>
            <a:ext cx="125777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37"/>
            <a:ext cx="3821112" cy="76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476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1" y="6563710"/>
            <a:ext cx="201612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Users\bal\Documents\surfne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121" y="6065837"/>
            <a:ext cx="1798767" cy="8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economictimes.indiatimes.com/thumb/msid-11147015,width-310,resizemode-4/going-dutc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2" y="3055936"/>
            <a:ext cx="1219200" cy="91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Steering Committee algorithm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2712" y="2027237"/>
            <a:ext cx="8153400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1 .. 5 </a:t>
            </a:r>
            <a:r>
              <a:rPr lang="en-US" sz="2800" b="1" dirty="0"/>
              <a:t>DO</a:t>
            </a:r>
            <a:endParaRPr lang="nl-NL" sz="2800" b="1" dirty="0"/>
          </a:p>
          <a:p>
            <a:r>
              <a:rPr lang="en-US" sz="2800" dirty="0" smtClean="0"/>
              <a:t>    Develop </a:t>
            </a:r>
            <a:r>
              <a:rPr lang="en-US" sz="2800" dirty="0"/>
              <a:t>vision for DAS[</a:t>
            </a:r>
            <a:r>
              <a:rPr lang="en-US" sz="2800" dirty="0" err="1"/>
              <a:t>i</a:t>
            </a:r>
            <a:r>
              <a:rPr lang="en-US" sz="2800" dirty="0"/>
              <a:t>] </a:t>
            </a:r>
            <a:endParaRPr lang="en-US" sz="2800" dirty="0" smtClean="0"/>
          </a:p>
          <a:p>
            <a:r>
              <a:rPr lang="en-US" sz="2800" dirty="0" smtClean="0"/>
              <a:t>    NWO/M proposal by </a:t>
            </a:r>
            <a:r>
              <a:rPr lang="en-US" sz="2800" dirty="0"/>
              <a:t>1 </a:t>
            </a:r>
            <a:r>
              <a:rPr lang="en-US" sz="2800" dirty="0" smtClean="0"/>
              <a:t>September [4 months]</a:t>
            </a:r>
            <a:endParaRPr lang="nl-NL" sz="2800" dirty="0"/>
          </a:p>
          <a:p>
            <a:r>
              <a:rPr lang="en-US" sz="2800" dirty="0"/>
              <a:t>    </a:t>
            </a:r>
            <a:r>
              <a:rPr lang="en-US" sz="2800" dirty="0" smtClean="0"/>
              <a:t>Receive </a:t>
            </a:r>
            <a:r>
              <a:rPr lang="en-US" sz="2800" dirty="0"/>
              <a:t>outcome (accept</a:t>
            </a:r>
            <a:r>
              <a:rPr lang="en-US" sz="2800" dirty="0" smtClean="0"/>
              <a:t>) 		</a:t>
            </a:r>
            <a:r>
              <a:rPr lang="en-US" sz="2800" dirty="0"/>
              <a:t> </a:t>
            </a:r>
            <a:r>
              <a:rPr lang="en-US" sz="2800" dirty="0" smtClean="0"/>
              <a:t>   [6 months]</a:t>
            </a:r>
            <a:endParaRPr lang="nl-NL" sz="2800" dirty="0"/>
          </a:p>
          <a:p>
            <a:r>
              <a:rPr lang="en-US" sz="2800" dirty="0" smtClean="0"/>
              <a:t>    Detailed </a:t>
            </a:r>
            <a:r>
              <a:rPr lang="en-US" sz="2800" dirty="0"/>
              <a:t>spec </a:t>
            </a:r>
            <a:r>
              <a:rPr lang="en-US" sz="2800" dirty="0" smtClean="0"/>
              <a:t>/ EU tender 			</a:t>
            </a:r>
            <a:r>
              <a:rPr lang="en-US" sz="2800" dirty="0"/>
              <a:t> </a:t>
            </a:r>
            <a:r>
              <a:rPr lang="en-US" sz="2800" dirty="0" smtClean="0"/>
              <a:t>   [</a:t>
            </a:r>
            <a:r>
              <a:rPr lang="en-US" sz="2800" dirty="0"/>
              <a:t>4-6 months]</a:t>
            </a:r>
            <a:endParaRPr lang="nl-NL" sz="2800" dirty="0"/>
          </a:p>
          <a:p>
            <a:r>
              <a:rPr lang="en-US" sz="2800" dirty="0"/>
              <a:t>    </a:t>
            </a:r>
            <a:r>
              <a:rPr lang="en-US" sz="2800" dirty="0" smtClean="0"/>
              <a:t>Selection; </a:t>
            </a:r>
            <a:r>
              <a:rPr lang="en-US" sz="2800" dirty="0"/>
              <a:t>order </a:t>
            </a:r>
            <a:r>
              <a:rPr lang="en-US" sz="2800" dirty="0" smtClean="0"/>
              <a:t>system; delivery    [6 </a:t>
            </a:r>
            <a:r>
              <a:rPr lang="en-US" sz="2800" dirty="0"/>
              <a:t>months</a:t>
            </a:r>
            <a:r>
              <a:rPr lang="en-US" sz="2800" dirty="0" smtClean="0"/>
              <a:t>]</a:t>
            </a:r>
          </a:p>
          <a:p>
            <a:endParaRPr lang="nl-NL" sz="2800" dirty="0"/>
          </a:p>
          <a:p>
            <a:r>
              <a:rPr lang="en-US" sz="2800" dirty="0" smtClean="0"/>
              <a:t>    </a:t>
            </a:r>
            <a:r>
              <a:rPr lang="en-US" sz="2800" dirty="0" err="1" smtClean="0"/>
              <a:t>Research_system</a:t>
            </a:r>
            <a:r>
              <a:rPr lang="en-US" sz="2800" dirty="0" smtClean="0"/>
              <a:t> </a:t>
            </a:r>
            <a:r>
              <a:rPr lang="en-US" sz="2800" dirty="0"/>
              <a:t>:= DAS[</a:t>
            </a:r>
            <a:r>
              <a:rPr lang="en-US" sz="2800" dirty="0" err="1"/>
              <a:t>i</a:t>
            </a:r>
            <a:r>
              <a:rPr lang="en-US" sz="2800" dirty="0"/>
              <a:t>];</a:t>
            </a:r>
            <a:endParaRPr lang="nl-NL" sz="2800" dirty="0"/>
          </a:p>
          <a:p>
            <a:r>
              <a:rPr lang="en-US" sz="2800" dirty="0"/>
              <a:t>    </a:t>
            </a:r>
            <a:r>
              <a:rPr lang="en-US" sz="2800" dirty="0" err="1"/>
              <a:t>Education_system</a:t>
            </a:r>
            <a:r>
              <a:rPr lang="en-US" sz="2800" dirty="0"/>
              <a:t> := DAS[i-1] (if </a:t>
            </a:r>
            <a:r>
              <a:rPr lang="en-US" sz="2800" dirty="0" err="1" smtClean="0"/>
              <a:t>i</a:t>
            </a:r>
            <a:r>
              <a:rPr lang="en-US" sz="2800" dirty="0" smtClean="0"/>
              <a:t>&gt;1)</a:t>
            </a:r>
            <a:endParaRPr lang="nl-NL" sz="2800" dirty="0"/>
          </a:p>
          <a:p>
            <a:r>
              <a:rPr lang="en-US" sz="2800" dirty="0"/>
              <a:t>    </a:t>
            </a:r>
            <a:r>
              <a:rPr lang="en-US" sz="2800" dirty="0" smtClean="0"/>
              <a:t>Throw away </a:t>
            </a:r>
            <a:r>
              <a:rPr lang="en-US" sz="2800" dirty="0"/>
              <a:t>DAS[i-2] (if </a:t>
            </a:r>
            <a:r>
              <a:rPr lang="en-US" sz="2800" dirty="0" err="1" smtClean="0"/>
              <a:t>i</a:t>
            </a:r>
            <a:r>
              <a:rPr lang="en-US" sz="2800" dirty="0" smtClean="0"/>
              <a:t>&gt;2)</a:t>
            </a:r>
            <a:endParaRPr lang="nl-NL" sz="2800" dirty="0"/>
          </a:p>
          <a:p>
            <a:r>
              <a:rPr lang="en-US" sz="2800" dirty="0"/>
              <a:t>    </a:t>
            </a:r>
            <a:r>
              <a:rPr lang="en-US" sz="2800" dirty="0" smtClean="0"/>
              <a:t>Wait </a:t>
            </a:r>
            <a:r>
              <a:rPr lang="en-US" sz="2800" dirty="0"/>
              <a:t>(2 or 3 years) </a:t>
            </a:r>
            <a:endParaRPr lang="en-US" sz="2800" dirty="0" smtClean="0"/>
          </a:p>
          <a:p>
            <a:r>
              <a:rPr lang="en-US" sz="2800" b="1" dirty="0"/>
              <a:t>DONE</a:t>
            </a:r>
            <a:endParaRPr lang="nl-NL" sz="2800" b="1" dirty="0"/>
          </a:p>
        </p:txBody>
      </p:sp>
      <p:pic>
        <p:nvPicPr>
          <p:cNvPr id="10242" name="Picture 2" descr="http://img.izismile.com/img/img3/20100826/640/computer_junkyards_640_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5380037"/>
            <a:ext cx="2155500" cy="143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97" y="6097414"/>
            <a:ext cx="11239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9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198437"/>
            <a:ext cx="7834313" cy="1260475"/>
          </a:xfrm>
        </p:spPr>
        <p:txBody>
          <a:bodyPr/>
          <a:lstStyle/>
          <a:p>
            <a:r>
              <a:rPr lang="en-US" dirty="0" smtClean="0"/>
              <a:t>Output of the algorithm</a:t>
            </a:r>
            <a:endParaRPr lang="nl-NL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979199"/>
              </p:ext>
            </p:extLst>
          </p:nvPr>
        </p:nvGraphicFramePr>
        <p:xfrm>
          <a:off x="701675" y="1417637"/>
          <a:ext cx="9197975" cy="635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Document" r:id="rId5" imgW="8867478" imgH="5728530" progId="Word.Document.8">
                  <p:embed/>
                </p:oleObj>
              </mc:Choice>
              <mc:Fallback>
                <p:oleObj name="Document" r:id="rId5" imgW="8867478" imgH="5728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417637"/>
                        <a:ext cx="9197975" cy="635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9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- Earlier results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874837"/>
            <a:ext cx="8763000" cy="4760912"/>
          </a:xfrm>
        </p:spPr>
        <p:txBody>
          <a:bodyPr/>
          <a:lstStyle/>
          <a:p>
            <a:r>
              <a:rPr lang="en-US" dirty="0" smtClean="0"/>
              <a:t>VU: programming distributed systems</a:t>
            </a:r>
          </a:p>
          <a:p>
            <a:pPr lvl="1"/>
            <a:r>
              <a:rPr lang="en-US" dirty="0" smtClean="0"/>
              <a:t>Clusters, wide </a:t>
            </a:r>
            <a:r>
              <a:rPr lang="en-US" dirty="0"/>
              <a:t>area, grid, optical, cloud, </a:t>
            </a:r>
            <a:r>
              <a:rPr lang="en-US" dirty="0" smtClean="0"/>
              <a:t>accelerators</a:t>
            </a:r>
            <a:endParaRPr lang="en-US" dirty="0"/>
          </a:p>
          <a:p>
            <a:r>
              <a:rPr lang="en-US" dirty="0" smtClean="0"/>
              <a:t>Delft: resource </a:t>
            </a:r>
            <a:r>
              <a:rPr lang="en-US" dirty="0"/>
              <a:t>management </a:t>
            </a:r>
            <a:r>
              <a:rPr lang="en-US" sz="2000" dirty="0"/>
              <a:t>[</a:t>
            </a:r>
            <a:r>
              <a:rPr lang="en-US" sz="2000" dirty="0" smtClean="0"/>
              <a:t>CCGrid’2012 </a:t>
            </a:r>
            <a:r>
              <a:rPr lang="en-US" sz="2000" dirty="0"/>
              <a:t>keynote]</a:t>
            </a:r>
          </a:p>
          <a:p>
            <a:r>
              <a:rPr lang="en-US" dirty="0" err="1"/>
              <a:t>MultimediaN</a:t>
            </a:r>
            <a:r>
              <a:rPr lang="en-US" dirty="0"/>
              <a:t>: multimedia knowledge </a:t>
            </a:r>
            <a:r>
              <a:rPr lang="en-US" dirty="0" smtClean="0"/>
              <a:t>discovery</a:t>
            </a:r>
          </a:p>
          <a:p>
            <a:r>
              <a:rPr lang="en-US" dirty="0" smtClean="0"/>
              <a:t>Amsterdam: wide-area networking, clouds, energy</a:t>
            </a:r>
          </a:p>
          <a:p>
            <a:r>
              <a:rPr lang="en-US" dirty="0" smtClean="0"/>
              <a:t>Leiden</a:t>
            </a:r>
            <a:r>
              <a:rPr lang="en-US" dirty="0"/>
              <a:t>: data mining, </a:t>
            </a:r>
            <a:r>
              <a:rPr lang="en-US" dirty="0" smtClean="0"/>
              <a:t>astrophysics </a:t>
            </a:r>
            <a:r>
              <a:rPr lang="en-US" sz="2000" dirty="0" smtClean="0"/>
              <a:t>[CCGrid’2013 keynote]</a:t>
            </a:r>
            <a:endParaRPr lang="en-US" sz="2000" dirty="0"/>
          </a:p>
          <a:p>
            <a:r>
              <a:rPr lang="en-US" dirty="0" err="1" smtClean="0"/>
              <a:t>Astron</a:t>
            </a:r>
            <a:r>
              <a:rPr lang="en-US" dirty="0" smtClean="0"/>
              <a:t>: accelerators</a:t>
            </a:r>
          </a:p>
        </p:txBody>
      </p:sp>
      <p:pic>
        <p:nvPicPr>
          <p:cNvPr id="10" name="Picture 9" descr="Universiteit van Amsterd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312" y="7087009"/>
            <a:ext cx="2520000" cy="2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encrypted-tbn3.gstatic.com/images?q=tbn:ANd9GcRh2ms-40SoRnR2aaRR0ar4FBAn1IbtAB6Hd7OfwjUv46hxqLB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12" y="5989637"/>
            <a:ext cx="1440000" cy="4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2" y="6869838"/>
            <a:ext cx="1440000" cy="46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2" descr="Universiteit Leid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2" y="6744717"/>
            <a:ext cx="1440000" cy="59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multimedi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12" y="5961704"/>
            <a:ext cx="1080000" cy="56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1763712" y="5934075"/>
            <a:ext cx="871538" cy="741362"/>
            <a:chOff x="466" y="3100"/>
            <a:chExt cx="1132" cy="880"/>
          </a:xfrm>
        </p:grpSpPr>
        <p:pic>
          <p:nvPicPr>
            <p:cNvPr id="16" name="Picture 6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" y="3100"/>
              <a:ext cx="607" cy="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66" y="3749"/>
              <a:ext cx="1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nl-NL" sz="1800" i="1">
                  <a:solidFill>
                    <a:srgbClr val="0066FF"/>
                  </a:solidFill>
                  <a:latin typeface="Helvetica" pitchFamily="34" charset="0"/>
                </a:rPr>
                <a:t>vrije Universiteit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8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 noChangeAspect="1"/>
          </p:cNvGrpSpPr>
          <p:nvPr/>
        </p:nvGrpSpPr>
        <p:grpSpPr bwMode="auto">
          <a:xfrm>
            <a:off x="5164138" y="2039938"/>
            <a:ext cx="1169987" cy="1319212"/>
            <a:chOff x="1563" y="1444"/>
            <a:chExt cx="876" cy="808"/>
          </a:xfrm>
        </p:grpSpPr>
        <p:grpSp>
          <p:nvGrpSpPr>
            <p:cNvPr id="16600" name="Group 3"/>
            <p:cNvGrpSpPr>
              <a:grpSpLocks noChangeAspect="1"/>
            </p:cNvGrpSpPr>
            <p:nvPr/>
          </p:nvGrpSpPr>
          <p:grpSpPr bwMode="auto">
            <a:xfrm>
              <a:off x="1563" y="1444"/>
              <a:ext cx="252" cy="808"/>
              <a:chOff x="1563" y="1444"/>
              <a:chExt cx="252" cy="808"/>
            </a:xfrm>
          </p:grpSpPr>
          <p:sp>
            <p:nvSpPr>
              <p:cNvPr id="614404" name="Rectangle 4"/>
              <p:cNvSpPr>
                <a:spLocks noChangeAspect="1" noChangeArrowheads="1"/>
              </p:cNvSpPr>
              <p:nvPr/>
            </p:nvSpPr>
            <p:spPr bwMode="auto">
              <a:xfrm>
                <a:off x="1563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628" name="Group 5"/>
              <p:cNvGrpSpPr>
                <a:grpSpLocks noChangeAspect="1"/>
              </p:cNvGrpSpPr>
              <p:nvPr/>
            </p:nvGrpSpPr>
            <p:grpSpPr bwMode="auto">
              <a:xfrm>
                <a:off x="1615" y="1492"/>
                <a:ext cx="148" cy="712"/>
                <a:chOff x="1615" y="1492"/>
                <a:chExt cx="148" cy="712"/>
              </a:xfrm>
            </p:grpSpPr>
            <p:grpSp>
              <p:nvGrpSpPr>
                <p:cNvPr id="16629" name="Group 6"/>
                <p:cNvGrpSpPr>
                  <a:grpSpLocks noChangeAspect="1"/>
                </p:cNvGrpSpPr>
                <p:nvPr/>
              </p:nvGrpSpPr>
              <p:grpSpPr bwMode="auto">
                <a:xfrm>
                  <a:off x="1615" y="1492"/>
                  <a:ext cx="148" cy="328"/>
                  <a:chOff x="1615" y="1492"/>
                  <a:chExt cx="148" cy="328"/>
                </a:xfrm>
              </p:grpSpPr>
              <p:sp>
                <p:nvSpPr>
                  <p:cNvPr id="16635" name="Rectangle 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6" name="Rectangle 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7" name="Rectangle 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8" name="Rectangle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630" name="Group 11"/>
                <p:cNvGrpSpPr>
                  <a:grpSpLocks noChangeAspect="1"/>
                </p:cNvGrpSpPr>
                <p:nvPr/>
              </p:nvGrpSpPr>
              <p:grpSpPr bwMode="auto">
                <a:xfrm>
                  <a:off x="1615" y="1876"/>
                  <a:ext cx="148" cy="328"/>
                  <a:chOff x="1615" y="1876"/>
                  <a:chExt cx="148" cy="328"/>
                </a:xfrm>
              </p:grpSpPr>
              <p:sp>
                <p:nvSpPr>
                  <p:cNvPr id="16631" name="Rectangle 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2" name="Rectangle 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3" name="Rectangle 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34" name="Rectangl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601" name="Group 16"/>
            <p:cNvGrpSpPr>
              <a:grpSpLocks noChangeAspect="1"/>
            </p:cNvGrpSpPr>
            <p:nvPr/>
          </p:nvGrpSpPr>
          <p:grpSpPr bwMode="auto">
            <a:xfrm>
              <a:off x="1875" y="1444"/>
              <a:ext cx="252" cy="808"/>
              <a:chOff x="1875" y="1444"/>
              <a:chExt cx="252" cy="808"/>
            </a:xfrm>
          </p:grpSpPr>
          <p:sp>
            <p:nvSpPr>
              <p:cNvPr id="614417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871" y="1444"/>
                <a:ext cx="258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616" name="Group 18"/>
              <p:cNvGrpSpPr>
                <a:grpSpLocks noChangeAspect="1"/>
              </p:cNvGrpSpPr>
              <p:nvPr/>
            </p:nvGrpSpPr>
            <p:grpSpPr bwMode="auto">
              <a:xfrm>
                <a:off x="1927" y="1492"/>
                <a:ext cx="148" cy="712"/>
                <a:chOff x="1927" y="1492"/>
                <a:chExt cx="148" cy="712"/>
              </a:xfrm>
            </p:grpSpPr>
            <p:grpSp>
              <p:nvGrpSpPr>
                <p:cNvPr id="16617" name="Group 19"/>
                <p:cNvGrpSpPr>
                  <a:grpSpLocks noChangeAspect="1"/>
                </p:cNvGrpSpPr>
                <p:nvPr/>
              </p:nvGrpSpPr>
              <p:grpSpPr bwMode="auto">
                <a:xfrm>
                  <a:off x="1927" y="1492"/>
                  <a:ext cx="148" cy="328"/>
                  <a:chOff x="1927" y="1492"/>
                  <a:chExt cx="148" cy="328"/>
                </a:xfrm>
              </p:grpSpPr>
              <p:sp>
                <p:nvSpPr>
                  <p:cNvPr id="16623" name="Rectangle 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4" name="Rectangle 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5" name="Rectangle 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6" name="Rectangle 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618" name="Group 24"/>
                <p:cNvGrpSpPr>
                  <a:grpSpLocks noChangeAspect="1"/>
                </p:cNvGrpSpPr>
                <p:nvPr/>
              </p:nvGrpSpPr>
              <p:grpSpPr bwMode="auto">
                <a:xfrm>
                  <a:off x="1927" y="1876"/>
                  <a:ext cx="148" cy="328"/>
                  <a:chOff x="1927" y="1876"/>
                  <a:chExt cx="148" cy="328"/>
                </a:xfrm>
              </p:grpSpPr>
              <p:sp>
                <p:nvSpPr>
                  <p:cNvPr id="16619" name="Rectangle 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0" name="Rectangl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1" name="Rectangl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22" name="Rectangl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602" name="Group 29"/>
            <p:cNvGrpSpPr>
              <a:grpSpLocks noChangeAspect="1"/>
            </p:cNvGrpSpPr>
            <p:nvPr/>
          </p:nvGrpSpPr>
          <p:grpSpPr bwMode="auto">
            <a:xfrm>
              <a:off x="2187" y="1444"/>
              <a:ext cx="252" cy="808"/>
              <a:chOff x="2187" y="1444"/>
              <a:chExt cx="252" cy="808"/>
            </a:xfrm>
          </p:grpSpPr>
          <p:sp>
            <p:nvSpPr>
              <p:cNvPr id="614430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2187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604" name="Group 31"/>
              <p:cNvGrpSpPr>
                <a:grpSpLocks noChangeAspect="1"/>
              </p:cNvGrpSpPr>
              <p:nvPr/>
            </p:nvGrpSpPr>
            <p:grpSpPr bwMode="auto">
              <a:xfrm>
                <a:off x="2239" y="1492"/>
                <a:ext cx="148" cy="712"/>
                <a:chOff x="2239" y="1492"/>
                <a:chExt cx="148" cy="712"/>
              </a:xfrm>
            </p:grpSpPr>
            <p:grpSp>
              <p:nvGrpSpPr>
                <p:cNvPr id="16605" name="Group 32"/>
                <p:cNvGrpSpPr>
                  <a:grpSpLocks noChangeAspect="1"/>
                </p:cNvGrpSpPr>
                <p:nvPr/>
              </p:nvGrpSpPr>
              <p:grpSpPr bwMode="auto">
                <a:xfrm>
                  <a:off x="2239" y="1492"/>
                  <a:ext cx="148" cy="328"/>
                  <a:chOff x="2239" y="1492"/>
                  <a:chExt cx="148" cy="328"/>
                </a:xfrm>
              </p:grpSpPr>
              <p:sp>
                <p:nvSpPr>
                  <p:cNvPr id="16611" name="Rectangle 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12" name="Rectangle 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13" name="Rectangle 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14" name="Rectangle 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606" name="Group 37"/>
                <p:cNvGrpSpPr>
                  <a:grpSpLocks noChangeAspect="1"/>
                </p:cNvGrpSpPr>
                <p:nvPr/>
              </p:nvGrpSpPr>
              <p:grpSpPr bwMode="auto">
                <a:xfrm>
                  <a:off x="2239" y="1876"/>
                  <a:ext cx="148" cy="328"/>
                  <a:chOff x="2239" y="1876"/>
                  <a:chExt cx="148" cy="328"/>
                </a:xfrm>
              </p:grpSpPr>
              <p:sp>
                <p:nvSpPr>
                  <p:cNvPr id="16607" name="Rectangle 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08" name="Rectangle 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09" name="Rectangle 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610" name="Rectangle 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sp>
        <p:nvSpPr>
          <p:cNvPr id="16387" name="Rectangle 42"/>
          <p:cNvSpPr>
            <a:spLocks noGrp="1" noChangeArrowheads="1"/>
          </p:cNvSpPr>
          <p:nvPr>
            <p:ph type="title"/>
          </p:nvPr>
        </p:nvSpPr>
        <p:spPr>
          <a:xfrm>
            <a:off x="447675" y="0"/>
            <a:ext cx="8569325" cy="1260475"/>
          </a:xfrm>
        </p:spPr>
        <p:txBody>
          <a:bodyPr/>
          <a:lstStyle/>
          <a:p>
            <a:pPr eaLnBrk="1"/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DAS-1 (1997-2002)</a:t>
            </a:r>
            <a:b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</a:br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A homogeneous wide-area system</a:t>
            </a:r>
          </a:p>
        </p:txBody>
      </p:sp>
      <p:grpSp>
        <p:nvGrpSpPr>
          <p:cNvPr id="16388" name="Group 43"/>
          <p:cNvGrpSpPr>
            <a:grpSpLocks noChangeAspect="1"/>
          </p:cNvGrpSpPr>
          <p:nvPr/>
        </p:nvGrpSpPr>
        <p:grpSpPr bwMode="auto">
          <a:xfrm>
            <a:off x="4951413" y="2116138"/>
            <a:ext cx="1168400" cy="1319212"/>
            <a:chOff x="1563" y="1444"/>
            <a:chExt cx="876" cy="808"/>
          </a:xfrm>
        </p:grpSpPr>
        <p:grpSp>
          <p:nvGrpSpPr>
            <p:cNvPr id="16561" name="Group 44"/>
            <p:cNvGrpSpPr>
              <a:grpSpLocks noChangeAspect="1"/>
            </p:cNvGrpSpPr>
            <p:nvPr/>
          </p:nvGrpSpPr>
          <p:grpSpPr bwMode="auto">
            <a:xfrm>
              <a:off x="1563" y="1444"/>
              <a:ext cx="252" cy="808"/>
              <a:chOff x="1563" y="1444"/>
              <a:chExt cx="252" cy="808"/>
            </a:xfrm>
          </p:grpSpPr>
          <p:sp>
            <p:nvSpPr>
              <p:cNvPr id="614445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1563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89" name="Group 46"/>
              <p:cNvGrpSpPr>
                <a:grpSpLocks noChangeAspect="1"/>
              </p:cNvGrpSpPr>
              <p:nvPr/>
            </p:nvGrpSpPr>
            <p:grpSpPr bwMode="auto">
              <a:xfrm>
                <a:off x="1615" y="1492"/>
                <a:ext cx="148" cy="712"/>
                <a:chOff x="1615" y="1492"/>
                <a:chExt cx="148" cy="712"/>
              </a:xfrm>
            </p:grpSpPr>
            <p:grpSp>
              <p:nvGrpSpPr>
                <p:cNvPr id="16590" name="Group 47"/>
                <p:cNvGrpSpPr>
                  <a:grpSpLocks noChangeAspect="1"/>
                </p:cNvGrpSpPr>
                <p:nvPr/>
              </p:nvGrpSpPr>
              <p:grpSpPr bwMode="auto">
                <a:xfrm>
                  <a:off x="1615" y="1492"/>
                  <a:ext cx="148" cy="328"/>
                  <a:chOff x="1615" y="1492"/>
                  <a:chExt cx="148" cy="328"/>
                </a:xfrm>
              </p:grpSpPr>
              <p:sp>
                <p:nvSpPr>
                  <p:cNvPr id="16596" name="Rectangle 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7" name="Rectangle 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8" name="Rectangle 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9" name="Rectangle 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91" name="Group 52"/>
                <p:cNvGrpSpPr>
                  <a:grpSpLocks noChangeAspect="1"/>
                </p:cNvGrpSpPr>
                <p:nvPr/>
              </p:nvGrpSpPr>
              <p:grpSpPr bwMode="auto">
                <a:xfrm>
                  <a:off x="1615" y="1876"/>
                  <a:ext cx="148" cy="328"/>
                  <a:chOff x="1615" y="1876"/>
                  <a:chExt cx="148" cy="328"/>
                </a:xfrm>
              </p:grpSpPr>
              <p:sp>
                <p:nvSpPr>
                  <p:cNvPr id="16592" name="Rectangle 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3" name="Rectangle 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4" name="Rectangle 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95" name="Rectangle 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562" name="Group 57"/>
            <p:cNvGrpSpPr>
              <a:grpSpLocks noChangeAspect="1"/>
            </p:cNvGrpSpPr>
            <p:nvPr/>
          </p:nvGrpSpPr>
          <p:grpSpPr bwMode="auto">
            <a:xfrm>
              <a:off x="1875" y="1444"/>
              <a:ext cx="252" cy="808"/>
              <a:chOff x="1875" y="1444"/>
              <a:chExt cx="252" cy="808"/>
            </a:xfrm>
          </p:grpSpPr>
          <p:sp>
            <p:nvSpPr>
              <p:cNvPr id="614458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1875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77" name="Group 59"/>
              <p:cNvGrpSpPr>
                <a:grpSpLocks noChangeAspect="1"/>
              </p:cNvGrpSpPr>
              <p:nvPr/>
            </p:nvGrpSpPr>
            <p:grpSpPr bwMode="auto">
              <a:xfrm>
                <a:off x="1927" y="1492"/>
                <a:ext cx="148" cy="712"/>
                <a:chOff x="1927" y="1492"/>
                <a:chExt cx="148" cy="712"/>
              </a:xfrm>
            </p:grpSpPr>
            <p:grpSp>
              <p:nvGrpSpPr>
                <p:cNvPr id="16578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1927" y="1492"/>
                  <a:ext cx="148" cy="328"/>
                  <a:chOff x="1927" y="1492"/>
                  <a:chExt cx="148" cy="328"/>
                </a:xfrm>
              </p:grpSpPr>
              <p:sp>
                <p:nvSpPr>
                  <p:cNvPr id="16584" name="Rectangle 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5" name="Rectangle 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6" name="Rectangle 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7" name="Rectangle 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79" name="Group 65"/>
                <p:cNvGrpSpPr>
                  <a:grpSpLocks noChangeAspect="1"/>
                </p:cNvGrpSpPr>
                <p:nvPr/>
              </p:nvGrpSpPr>
              <p:grpSpPr bwMode="auto">
                <a:xfrm>
                  <a:off x="1927" y="1876"/>
                  <a:ext cx="148" cy="328"/>
                  <a:chOff x="1927" y="1876"/>
                  <a:chExt cx="148" cy="328"/>
                </a:xfrm>
              </p:grpSpPr>
              <p:sp>
                <p:nvSpPr>
                  <p:cNvPr id="16580" name="Rectangle 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1" name="Rectangle 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2" name="Rectangle 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83" name="Rectangle 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563" name="Group 70"/>
            <p:cNvGrpSpPr>
              <a:grpSpLocks noChangeAspect="1"/>
            </p:cNvGrpSpPr>
            <p:nvPr/>
          </p:nvGrpSpPr>
          <p:grpSpPr bwMode="auto">
            <a:xfrm>
              <a:off x="2187" y="1444"/>
              <a:ext cx="252" cy="808"/>
              <a:chOff x="2187" y="1444"/>
              <a:chExt cx="252" cy="808"/>
            </a:xfrm>
          </p:grpSpPr>
          <p:sp>
            <p:nvSpPr>
              <p:cNvPr id="614471" name="Rectangle 71"/>
              <p:cNvSpPr>
                <a:spLocks noChangeAspect="1" noChangeArrowheads="1"/>
              </p:cNvSpPr>
              <p:nvPr/>
            </p:nvSpPr>
            <p:spPr bwMode="auto">
              <a:xfrm>
                <a:off x="2187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65" name="Group 72"/>
              <p:cNvGrpSpPr>
                <a:grpSpLocks noChangeAspect="1"/>
              </p:cNvGrpSpPr>
              <p:nvPr/>
            </p:nvGrpSpPr>
            <p:grpSpPr bwMode="auto">
              <a:xfrm>
                <a:off x="2239" y="1492"/>
                <a:ext cx="148" cy="712"/>
                <a:chOff x="2239" y="1492"/>
                <a:chExt cx="148" cy="712"/>
              </a:xfrm>
            </p:grpSpPr>
            <p:grpSp>
              <p:nvGrpSpPr>
                <p:cNvPr id="16566" name="Group 73"/>
                <p:cNvGrpSpPr>
                  <a:grpSpLocks noChangeAspect="1"/>
                </p:cNvGrpSpPr>
                <p:nvPr/>
              </p:nvGrpSpPr>
              <p:grpSpPr bwMode="auto">
                <a:xfrm>
                  <a:off x="2239" y="1492"/>
                  <a:ext cx="148" cy="328"/>
                  <a:chOff x="2239" y="1492"/>
                  <a:chExt cx="148" cy="328"/>
                </a:xfrm>
              </p:grpSpPr>
              <p:sp>
                <p:nvSpPr>
                  <p:cNvPr id="16572" name="Rectangle 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73" name="Rectangle 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74" name="Rectangle 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75" name="Rectangle 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67" name="Group 78"/>
                <p:cNvGrpSpPr>
                  <a:grpSpLocks noChangeAspect="1"/>
                </p:cNvGrpSpPr>
                <p:nvPr/>
              </p:nvGrpSpPr>
              <p:grpSpPr bwMode="auto">
                <a:xfrm>
                  <a:off x="2239" y="1876"/>
                  <a:ext cx="148" cy="328"/>
                  <a:chOff x="2239" y="1876"/>
                  <a:chExt cx="148" cy="328"/>
                </a:xfrm>
              </p:grpSpPr>
              <p:sp>
                <p:nvSpPr>
                  <p:cNvPr id="16568" name="Rectangle 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69" name="Rectangle 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70" name="Rectangle 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71" name="Rectangle 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grpSp>
        <p:nvGrpSpPr>
          <p:cNvPr id="16389" name="Group 83"/>
          <p:cNvGrpSpPr>
            <a:grpSpLocks noChangeAspect="1"/>
          </p:cNvGrpSpPr>
          <p:nvPr/>
        </p:nvGrpSpPr>
        <p:grpSpPr bwMode="auto">
          <a:xfrm>
            <a:off x="4811713" y="2257425"/>
            <a:ext cx="1169987" cy="1322388"/>
            <a:chOff x="1563" y="1444"/>
            <a:chExt cx="876" cy="808"/>
          </a:xfrm>
        </p:grpSpPr>
        <p:grpSp>
          <p:nvGrpSpPr>
            <p:cNvPr id="16522" name="Group 84"/>
            <p:cNvGrpSpPr>
              <a:grpSpLocks noChangeAspect="1"/>
            </p:cNvGrpSpPr>
            <p:nvPr/>
          </p:nvGrpSpPr>
          <p:grpSpPr bwMode="auto">
            <a:xfrm>
              <a:off x="1563" y="1444"/>
              <a:ext cx="252" cy="808"/>
              <a:chOff x="1563" y="1444"/>
              <a:chExt cx="252" cy="808"/>
            </a:xfrm>
          </p:grpSpPr>
          <p:sp>
            <p:nvSpPr>
              <p:cNvPr id="614485" name="Rectangle 85"/>
              <p:cNvSpPr>
                <a:spLocks noChangeAspect="1" noChangeArrowheads="1"/>
              </p:cNvSpPr>
              <p:nvPr/>
            </p:nvSpPr>
            <p:spPr bwMode="auto">
              <a:xfrm>
                <a:off x="1563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50" name="Group 86"/>
              <p:cNvGrpSpPr>
                <a:grpSpLocks noChangeAspect="1"/>
              </p:cNvGrpSpPr>
              <p:nvPr/>
            </p:nvGrpSpPr>
            <p:grpSpPr bwMode="auto">
              <a:xfrm>
                <a:off x="1615" y="1492"/>
                <a:ext cx="148" cy="712"/>
                <a:chOff x="1615" y="1492"/>
                <a:chExt cx="148" cy="712"/>
              </a:xfrm>
            </p:grpSpPr>
            <p:grpSp>
              <p:nvGrpSpPr>
                <p:cNvPr id="16551" name="Group 87"/>
                <p:cNvGrpSpPr>
                  <a:grpSpLocks noChangeAspect="1"/>
                </p:cNvGrpSpPr>
                <p:nvPr/>
              </p:nvGrpSpPr>
              <p:grpSpPr bwMode="auto">
                <a:xfrm>
                  <a:off x="1615" y="1492"/>
                  <a:ext cx="148" cy="328"/>
                  <a:chOff x="1615" y="1492"/>
                  <a:chExt cx="148" cy="328"/>
                </a:xfrm>
              </p:grpSpPr>
              <p:sp>
                <p:nvSpPr>
                  <p:cNvPr id="16557" name="Rectangle 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58" name="Rectangle 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59" name="Rectangle 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60" name="Rectangle 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52" name="Group 92"/>
                <p:cNvGrpSpPr>
                  <a:grpSpLocks noChangeAspect="1"/>
                </p:cNvGrpSpPr>
                <p:nvPr/>
              </p:nvGrpSpPr>
              <p:grpSpPr bwMode="auto">
                <a:xfrm>
                  <a:off x="1615" y="1876"/>
                  <a:ext cx="148" cy="328"/>
                  <a:chOff x="1615" y="1876"/>
                  <a:chExt cx="148" cy="328"/>
                </a:xfrm>
              </p:grpSpPr>
              <p:sp>
                <p:nvSpPr>
                  <p:cNvPr id="16553" name="Rectangle 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54" name="Rectangle 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55" name="Rectangle 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56" name="Rectangle 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523" name="Group 97"/>
            <p:cNvGrpSpPr>
              <a:grpSpLocks noChangeAspect="1"/>
            </p:cNvGrpSpPr>
            <p:nvPr/>
          </p:nvGrpSpPr>
          <p:grpSpPr bwMode="auto">
            <a:xfrm>
              <a:off x="1875" y="1444"/>
              <a:ext cx="252" cy="808"/>
              <a:chOff x="1875" y="1444"/>
              <a:chExt cx="252" cy="808"/>
            </a:xfrm>
          </p:grpSpPr>
          <p:sp>
            <p:nvSpPr>
              <p:cNvPr id="61449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1871" y="1444"/>
                <a:ext cx="258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38" name="Group 99"/>
              <p:cNvGrpSpPr>
                <a:grpSpLocks noChangeAspect="1"/>
              </p:cNvGrpSpPr>
              <p:nvPr/>
            </p:nvGrpSpPr>
            <p:grpSpPr bwMode="auto">
              <a:xfrm>
                <a:off x="1927" y="1492"/>
                <a:ext cx="148" cy="712"/>
                <a:chOff x="1927" y="1492"/>
                <a:chExt cx="148" cy="712"/>
              </a:xfrm>
            </p:grpSpPr>
            <p:grpSp>
              <p:nvGrpSpPr>
                <p:cNvPr id="16539" name="Group 100"/>
                <p:cNvGrpSpPr>
                  <a:grpSpLocks noChangeAspect="1"/>
                </p:cNvGrpSpPr>
                <p:nvPr/>
              </p:nvGrpSpPr>
              <p:grpSpPr bwMode="auto">
                <a:xfrm>
                  <a:off x="1927" y="1492"/>
                  <a:ext cx="148" cy="328"/>
                  <a:chOff x="1927" y="1492"/>
                  <a:chExt cx="148" cy="328"/>
                </a:xfrm>
              </p:grpSpPr>
              <p:sp>
                <p:nvSpPr>
                  <p:cNvPr id="16545" name="Rectangle 1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6" name="Rectangle 1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7" name="Rectangle 1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8" name="Rectangle 1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40" name="Group 105"/>
                <p:cNvGrpSpPr>
                  <a:grpSpLocks noChangeAspect="1"/>
                </p:cNvGrpSpPr>
                <p:nvPr/>
              </p:nvGrpSpPr>
              <p:grpSpPr bwMode="auto">
                <a:xfrm>
                  <a:off x="1927" y="1876"/>
                  <a:ext cx="148" cy="328"/>
                  <a:chOff x="1927" y="1876"/>
                  <a:chExt cx="148" cy="328"/>
                </a:xfrm>
              </p:grpSpPr>
              <p:sp>
                <p:nvSpPr>
                  <p:cNvPr id="16541" name="Rectangle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2" name="Rectangle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3" name="Rectangle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44" name="Rectangle 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524" name="Group 110"/>
            <p:cNvGrpSpPr>
              <a:grpSpLocks noChangeAspect="1"/>
            </p:cNvGrpSpPr>
            <p:nvPr/>
          </p:nvGrpSpPr>
          <p:grpSpPr bwMode="auto">
            <a:xfrm>
              <a:off x="2187" y="1444"/>
              <a:ext cx="252" cy="808"/>
              <a:chOff x="2187" y="1444"/>
              <a:chExt cx="252" cy="808"/>
            </a:xfrm>
          </p:grpSpPr>
          <p:sp>
            <p:nvSpPr>
              <p:cNvPr id="614511" name="Rectangle 111"/>
              <p:cNvSpPr>
                <a:spLocks noChangeAspect="1" noChangeArrowheads="1"/>
              </p:cNvSpPr>
              <p:nvPr/>
            </p:nvSpPr>
            <p:spPr bwMode="auto">
              <a:xfrm>
                <a:off x="2187" y="1444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26" name="Group 112"/>
              <p:cNvGrpSpPr>
                <a:grpSpLocks noChangeAspect="1"/>
              </p:cNvGrpSpPr>
              <p:nvPr/>
            </p:nvGrpSpPr>
            <p:grpSpPr bwMode="auto">
              <a:xfrm>
                <a:off x="2239" y="1492"/>
                <a:ext cx="148" cy="712"/>
                <a:chOff x="2239" y="1492"/>
                <a:chExt cx="148" cy="712"/>
              </a:xfrm>
            </p:grpSpPr>
            <p:grpSp>
              <p:nvGrpSpPr>
                <p:cNvPr id="16527" name="Group 113"/>
                <p:cNvGrpSpPr>
                  <a:grpSpLocks noChangeAspect="1"/>
                </p:cNvGrpSpPr>
                <p:nvPr/>
              </p:nvGrpSpPr>
              <p:grpSpPr bwMode="auto">
                <a:xfrm>
                  <a:off x="2239" y="1492"/>
                  <a:ext cx="148" cy="328"/>
                  <a:chOff x="2239" y="1492"/>
                  <a:chExt cx="148" cy="328"/>
                </a:xfrm>
              </p:grpSpPr>
              <p:sp>
                <p:nvSpPr>
                  <p:cNvPr id="16533" name="Rectangle 1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49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4" name="Rectangle 1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58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5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68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6" name="Rectangle 1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78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28" name="Group 118"/>
                <p:cNvGrpSpPr>
                  <a:grpSpLocks noChangeAspect="1"/>
                </p:cNvGrpSpPr>
                <p:nvPr/>
              </p:nvGrpSpPr>
              <p:grpSpPr bwMode="auto">
                <a:xfrm>
                  <a:off x="2239" y="1876"/>
                  <a:ext cx="148" cy="328"/>
                  <a:chOff x="2239" y="1876"/>
                  <a:chExt cx="148" cy="328"/>
                </a:xfrm>
              </p:grpSpPr>
              <p:sp>
                <p:nvSpPr>
                  <p:cNvPr id="16529" name="Rectangle 1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87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0" name="Rectangle 1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197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1" name="Rectangle 1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06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32" name="Rectangle 1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16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grpSp>
        <p:nvGrpSpPr>
          <p:cNvPr id="16390" name="Group 123"/>
          <p:cNvGrpSpPr>
            <a:grpSpLocks noChangeAspect="1"/>
          </p:cNvGrpSpPr>
          <p:nvPr/>
        </p:nvGrpSpPr>
        <p:grpSpPr bwMode="auto">
          <a:xfrm>
            <a:off x="8391525" y="2295525"/>
            <a:ext cx="1169988" cy="1323975"/>
            <a:chOff x="4111" y="1396"/>
            <a:chExt cx="875" cy="808"/>
          </a:xfrm>
        </p:grpSpPr>
        <p:grpSp>
          <p:nvGrpSpPr>
            <p:cNvPr id="16483" name="Group 124"/>
            <p:cNvGrpSpPr>
              <a:grpSpLocks noChangeAspect="1"/>
            </p:cNvGrpSpPr>
            <p:nvPr/>
          </p:nvGrpSpPr>
          <p:grpSpPr bwMode="auto">
            <a:xfrm>
              <a:off x="4111" y="1396"/>
              <a:ext cx="252" cy="808"/>
              <a:chOff x="4111" y="1396"/>
              <a:chExt cx="252" cy="808"/>
            </a:xfrm>
          </p:grpSpPr>
          <p:sp>
            <p:nvSpPr>
              <p:cNvPr id="614525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4111" y="13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511" name="Group 126"/>
              <p:cNvGrpSpPr>
                <a:grpSpLocks noChangeAspect="1"/>
              </p:cNvGrpSpPr>
              <p:nvPr/>
            </p:nvGrpSpPr>
            <p:grpSpPr bwMode="auto">
              <a:xfrm>
                <a:off x="4163" y="1444"/>
                <a:ext cx="148" cy="712"/>
                <a:chOff x="4163" y="1444"/>
                <a:chExt cx="148" cy="712"/>
              </a:xfrm>
            </p:grpSpPr>
            <p:grpSp>
              <p:nvGrpSpPr>
                <p:cNvPr id="16512" name="Group 127"/>
                <p:cNvGrpSpPr>
                  <a:grpSpLocks noChangeAspect="1"/>
                </p:cNvGrpSpPr>
                <p:nvPr/>
              </p:nvGrpSpPr>
              <p:grpSpPr bwMode="auto">
                <a:xfrm>
                  <a:off x="4163" y="1444"/>
                  <a:ext cx="148" cy="328"/>
                  <a:chOff x="4163" y="1444"/>
                  <a:chExt cx="148" cy="328"/>
                </a:xfrm>
              </p:grpSpPr>
              <p:sp>
                <p:nvSpPr>
                  <p:cNvPr id="16518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4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19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5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20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6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21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7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13" name="Group 132"/>
                <p:cNvGrpSpPr>
                  <a:grpSpLocks noChangeAspect="1"/>
                </p:cNvGrpSpPr>
                <p:nvPr/>
              </p:nvGrpSpPr>
              <p:grpSpPr bwMode="auto">
                <a:xfrm>
                  <a:off x="4163" y="1828"/>
                  <a:ext cx="148" cy="328"/>
                  <a:chOff x="4163" y="1828"/>
                  <a:chExt cx="148" cy="328"/>
                </a:xfrm>
              </p:grpSpPr>
              <p:sp>
                <p:nvSpPr>
                  <p:cNvPr id="16514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8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15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19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16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0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17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1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84" name="Group 137"/>
            <p:cNvGrpSpPr>
              <a:grpSpLocks noChangeAspect="1"/>
            </p:cNvGrpSpPr>
            <p:nvPr/>
          </p:nvGrpSpPr>
          <p:grpSpPr bwMode="auto">
            <a:xfrm>
              <a:off x="4423" y="1396"/>
              <a:ext cx="252" cy="808"/>
              <a:chOff x="4423" y="1396"/>
              <a:chExt cx="252" cy="808"/>
            </a:xfrm>
          </p:grpSpPr>
          <p:sp>
            <p:nvSpPr>
              <p:cNvPr id="614538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4423" y="13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99" name="Group 139"/>
              <p:cNvGrpSpPr>
                <a:grpSpLocks noChangeAspect="1"/>
              </p:cNvGrpSpPr>
              <p:nvPr/>
            </p:nvGrpSpPr>
            <p:grpSpPr bwMode="auto">
              <a:xfrm>
                <a:off x="4475" y="1444"/>
                <a:ext cx="148" cy="712"/>
                <a:chOff x="4475" y="1444"/>
                <a:chExt cx="148" cy="712"/>
              </a:xfrm>
            </p:grpSpPr>
            <p:grpSp>
              <p:nvGrpSpPr>
                <p:cNvPr id="16500" name="Group 140"/>
                <p:cNvGrpSpPr>
                  <a:grpSpLocks noChangeAspect="1"/>
                </p:cNvGrpSpPr>
                <p:nvPr/>
              </p:nvGrpSpPr>
              <p:grpSpPr bwMode="auto">
                <a:xfrm>
                  <a:off x="4475" y="1444"/>
                  <a:ext cx="148" cy="328"/>
                  <a:chOff x="4475" y="1444"/>
                  <a:chExt cx="148" cy="328"/>
                </a:xfrm>
              </p:grpSpPr>
              <p:sp>
                <p:nvSpPr>
                  <p:cNvPr id="16506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4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7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5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8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6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9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7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501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4475" y="1828"/>
                  <a:ext cx="148" cy="328"/>
                  <a:chOff x="4475" y="1828"/>
                  <a:chExt cx="148" cy="328"/>
                </a:xfrm>
              </p:grpSpPr>
              <p:sp>
                <p:nvSpPr>
                  <p:cNvPr id="16502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8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3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19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4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0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505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1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85" name="Group 150"/>
            <p:cNvGrpSpPr>
              <a:grpSpLocks noChangeAspect="1"/>
            </p:cNvGrpSpPr>
            <p:nvPr/>
          </p:nvGrpSpPr>
          <p:grpSpPr bwMode="auto">
            <a:xfrm>
              <a:off x="4734" y="1396"/>
              <a:ext cx="252" cy="808"/>
              <a:chOff x="4734" y="1396"/>
              <a:chExt cx="252" cy="808"/>
            </a:xfrm>
          </p:grpSpPr>
          <p:sp>
            <p:nvSpPr>
              <p:cNvPr id="614551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4734" y="13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87" name="Group 152"/>
              <p:cNvGrpSpPr>
                <a:grpSpLocks noChangeAspect="1"/>
              </p:cNvGrpSpPr>
              <p:nvPr/>
            </p:nvGrpSpPr>
            <p:grpSpPr bwMode="auto">
              <a:xfrm>
                <a:off x="4786" y="1444"/>
                <a:ext cx="148" cy="712"/>
                <a:chOff x="4786" y="1444"/>
                <a:chExt cx="148" cy="712"/>
              </a:xfrm>
            </p:grpSpPr>
            <p:grpSp>
              <p:nvGrpSpPr>
                <p:cNvPr id="16488" name="Group 153"/>
                <p:cNvGrpSpPr>
                  <a:grpSpLocks noChangeAspect="1"/>
                </p:cNvGrpSpPr>
                <p:nvPr/>
              </p:nvGrpSpPr>
              <p:grpSpPr bwMode="auto">
                <a:xfrm>
                  <a:off x="4786" y="1444"/>
                  <a:ext cx="148" cy="328"/>
                  <a:chOff x="4786" y="1444"/>
                  <a:chExt cx="148" cy="328"/>
                </a:xfrm>
              </p:grpSpPr>
              <p:sp>
                <p:nvSpPr>
                  <p:cNvPr id="16494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4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5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5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6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6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7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7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89" name="Group 158"/>
                <p:cNvGrpSpPr>
                  <a:grpSpLocks noChangeAspect="1"/>
                </p:cNvGrpSpPr>
                <p:nvPr/>
              </p:nvGrpSpPr>
              <p:grpSpPr bwMode="auto">
                <a:xfrm>
                  <a:off x="4786" y="1828"/>
                  <a:ext cx="148" cy="328"/>
                  <a:chOff x="4786" y="1828"/>
                  <a:chExt cx="148" cy="328"/>
                </a:xfrm>
              </p:grpSpPr>
              <p:sp>
                <p:nvSpPr>
                  <p:cNvPr id="16490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8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1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19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2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0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93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1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grpSp>
        <p:nvGrpSpPr>
          <p:cNvPr id="16391" name="Group 163"/>
          <p:cNvGrpSpPr>
            <a:grpSpLocks noChangeAspect="1"/>
          </p:cNvGrpSpPr>
          <p:nvPr/>
        </p:nvGrpSpPr>
        <p:grpSpPr bwMode="auto">
          <a:xfrm>
            <a:off x="4811713" y="4510088"/>
            <a:ext cx="1169987" cy="1319212"/>
            <a:chOff x="1563" y="2596"/>
            <a:chExt cx="876" cy="808"/>
          </a:xfrm>
        </p:grpSpPr>
        <p:grpSp>
          <p:nvGrpSpPr>
            <p:cNvPr id="16444" name="Group 164"/>
            <p:cNvGrpSpPr>
              <a:grpSpLocks noChangeAspect="1"/>
            </p:cNvGrpSpPr>
            <p:nvPr/>
          </p:nvGrpSpPr>
          <p:grpSpPr bwMode="auto">
            <a:xfrm>
              <a:off x="1563" y="2596"/>
              <a:ext cx="252" cy="808"/>
              <a:chOff x="1563" y="2596"/>
              <a:chExt cx="252" cy="808"/>
            </a:xfrm>
          </p:grpSpPr>
          <p:sp>
            <p:nvSpPr>
              <p:cNvPr id="614565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1563" y="25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72" name="Group 166"/>
              <p:cNvGrpSpPr>
                <a:grpSpLocks noChangeAspect="1"/>
              </p:cNvGrpSpPr>
              <p:nvPr/>
            </p:nvGrpSpPr>
            <p:grpSpPr bwMode="auto">
              <a:xfrm>
                <a:off x="1615" y="2644"/>
                <a:ext cx="148" cy="712"/>
                <a:chOff x="1615" y="2644"/>
                <a:chExt cx="148" cy="712"/>
              </a:xfrm>
            </p:grpSpPr>
            <p:grpSp>
              <p:nvGrpSpPr>
                <p:cNvPr id="16473" name="Group 167"/>
                <p:cNvGrpSpPr>
                  <a:grpSpLocks noChangeAspect="1"/>
                </p:cNvGrpSpPr>
                <p:nvPr/>
              </p:nvGrpSpPr>
              <p:grpSpPr bwMode="auto">
                <a:xfrm>
                  <a:off x="1615" y="2644"/>
                  <a:ext cx="148" cy="328"/>
                  <a:chOff x="1615" y="2644"/>
                  <a:chExt cx="148" cy="328"/>
                </a:xfrm>
              </p:grpSpPr>
              <p:sp>
                <p:nvSpPr>
                  <p:cNvPr id="16479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80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81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82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74" name="Group 172"/>
                <p:cNvGrpSpPr>
                  <a:grpSpLocks noChangeAspect="1"/>
                </p:cNvGrpSpPr>
                <p:nvPr/>
              </p:nvGrpSpPr>
              <p:grpSpPr bwMode="auto">
                <a:xfrm>
                  <a:off x="1615" y="3028"/>
                  <a:ext cx="148" cy="328"/>
                  <a:chOff x="1615" y="3028"/>
                  <a:chExt cx="148" cy="328"/>
                </a:xfrm>
              </p:grpSpPr>
              <p:sp>
                <p:nvSpPr>
                  <p:cNvPr id="16475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76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77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78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615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45" name="Group 177"/>
            <p:cNvGrpSpPr>
              <a:grpSpLocks noChangeAspect="1"/>
            </p:cNvGrpSpPr>
            <p:nvPr/>
          </p:nvGrpSpPr>
          <p:grpSpPr bwMode="auto">
            <a:xfrm>
              <a:off x="1875" y="2596"/>
              <a:ext cx="252" cy="808"/>
              <a:chOff x="1875" y="2596"/>
              <a:chExt cx="252" cy="808"/>
            </a:xfrm>
          </p:grpSpPr>
          <p:sp>
            <p:nvSpPr>
              <p:cNvPr id="614578" name="Rectangle 178"/>
              <p:cNvSpPr>
                <a:spLocks noChangeAspect="1" noChangeArrowheads="1"/>
              </p:cNvSpPr>
              <p:nvPr/>
            </p:nvSpPr>
            <p:spPr bwMode="auto">
              <a:xfrm>
                <a:off x="1871" y="2596"/>
                <a:ext cx="258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60" name="Group 179"/>
              <p:cNvGrpSpPr>
                <a:grpSpLocks noChangeAspect="1"/>
              </p:cNvGrpSpPr>
              <p:nvPr/>
            </p:nvGrpSpPr>
            <p:grpSpPr bwMode="auto">
              <a:xfrm>
                <a:off x="1927" y="2644"/>
                <a:ext cx="148" cy="712"/>
                <a:chOff x="1927" y="2644"/>
                <a:chExt cx="148" cy="712"/>
              </a:xfrm>
            </p:grpSpPr>
            <p:grpSp>
              <p:nvGrpSpPr>
                <p:cNvPr id="16461" name="Group 180"/>
                <p:cNvGrpSpPr>
                  <a:grpSpLocks noChangeAspect="1"/>
                </p:cNvGrpSpPr>
                <p:nvPr/>
              </p:nvGrpSpPr>
              <p:grpSpPr bwMode="auto">
                <a:xfrm>
                  <a:off x="1927" y="2644"/>
                  <a:ext cx="148" cy="328"/>
                  <a:chOff x="1927" y="2644"/>
                  <a:chExt cx="148" cy="328"/>
                </a:xfrm>
              </p:grpSpPr>
              <p:sp>
                <p:nvSpPr>
                  <p:cNvPr id="16467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68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69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70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62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1927" y="3028"/>
                  <a:ext cx="148" cy="328"/>
                  <a:chOff x="1927" y="3028"/>
                  <a:chExt cx="148" cy="328"/>
                </a:xfrm>
              </p:grpSpPr>
              <p:sp>
                <p:nvSpPr>
                  <p:cNvPr id="16463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64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65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66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27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46" name="Group 190"/>
            <p:cNvGrpSpPr>
              <a:grpSpLocks noChangeAspect="1"/>
            </p:cNvGrpSpPr>
            <p:nvPr/>
          </p:nvGrpSpPr>
          <p:grpSpPr bwMode="auto">
            <a:xfrm>
              <a:off x="2187" y="2596"/>
              <a:ext cx="252" cy="808"/>
              <a:chOff x="2187" y="2596"/>
              <a:chExt cx="252" cy="808"/>
            </a:xfrm>
          </p:grpSpPr>
          <p:sp>
            <p:nvSpPr>
              <p:cNvPr id="614591" name="Rectangle 191"/>
              <p:cNvSpPr>
                <a:spLocks noChangeAspect="1" noChangeArrowheads="1"/>
              </p:cNvSpPr>
              <p:nvPr/>
            </p:nvSpPr>
            <p:spPr bwMode="auto">
              <a:xfrm>
                <a:off x="2187" y="25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48" name="Group 192"/>
              <p:cNvGrpSpPr>
                <a:grpSpLocks noChangeAspect="1"/>
              </p:cNvGrpSpPr>
              <p:nvPr/>
            </p:nvGrpSpPr>
            <p:grpSpPr bwMode="auto">
              <a:xfrm>
                <a:off x="2239" y="2644"/>
                <a:ext cx="148" cy="712"/>
                <a:chOff x="2239" y="2644"/>
                <a:chExt cx="148" cy="712"/>
              </a:xfrm>
            </p:grpSpPr>
            <p:grpSp>
              <p:nvGrpSpPr>
                <p:cNvPr id="16449" name="Group 193"/>
                <p:cNvGrpSpPr>
                  <a:grpSpLocks noChangeAspect="1"/>
                </p:cNvGrpSpPr>
                <p:nvPr/>
              </p:nvGrpSpPr>
              <p:grpSpPr bwMode="auto">
                <a:xfrm>
                  <a:off x="2239" y="2644"/>
                  <a:ext cx="148" cy="328"/>
                  <a:chOff x="2239" y="2644"/>
                  <a:chExt cx="148" cy="328"/>
                </a:xfrm>
              </p:grpSpPr>
              <p:sp>
                <p:nvSpPr>
                  <p:cNvPr id="16455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6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50" name="Group 198"/>
                <p:cNvGrpSpPr>
                  <a:grpSpLocks noChangeAspect="1"/>
                </p:cNvGrpSpPr>
                <p:nvPr/>
              </p:nvGrpSpPr>
              <p:grpSpPr bwMode="auto">
                <a:xfrm>
                  <a:off x="2239" y="3028"/>
                  <a:ext cx="148" cy="328"/>
                  <a:chOff x="2239" y="3028"/>
                  <a:chExt cx="148" cy="328"/>
                </a:xfrm>
              </p:grpSpPr>
              <p:sp>
                <p:nvSpPr>
                  <p:cNvPr id="16451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2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3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54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39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grpSp>
        <p:nvGrpSpPr>
          <p:cNvPr id="16392" name="Group 203"/>
          <p:cNvGrpSpPr>
            <a:grpSpLocks noChangeAspect="1"/>
          </p:cNvGrpSpPr>
          <p:nvPr/>
        </p:nvGrpSpPr>
        <p:grpSpPr bwMode="auto">
          <a:xfrm>
            <a:off x="8394700" y="4510088"/>
            <a:ext cx="1168400" cy="1319212"/>
            <a:chOff x="4111" y="2596"/>
            <a:chExt cx="875" cy="808"/>
          </a:xfrm>
        </p:grpSpPr>
        <p:grpSp>
          <p:nvGrpSpPr>
            <p:cNvPr id="16405" name="Group 204"/>
            <p:cNvGrpSpPr>
              <a:grpSpLocks noChangeAspect="1"/>
            </p:cNvGrpSpPr>
            <p:nvPr/>
          </p:nvGrpSpPr>
          <p:grpSpPr bwMode="auto">
            <a:xfrm>
              <a:off x="4111" y="2596"/>
              <a:ext cx="252" cy="808"/>
              <a:chOff x="4111" y="2596"/>
              <a:chExt cx="252" cy="808"/>
            </a:xfrm>
          </p:grpSpPr>
          <p:sp>
            <p:nvSpPr>
              <p:cNvPr id="614605" name="Rectangle 205"/>
              <p:cNvSpPr>
                <a:spLocks noChangeAspect="1" noChangeArrowheads="1"/>
              </p:cNvSpPr>
              <p:nvPr/>
            </p:nvSpPr>
            <p:spPr bwMode="auto">
              <a:xfrm>
                <a:off x="4111" y="25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33" name="Group 206"/>
              <p:cNvGrpSpPr>
                <a:grpSpLocks noChangeAspect="1"/>
              </p:cNvGrpSpPr>
              <p:nvPr/>
            </p:nvGrpSpPr>
            <p:grpSpPr bwMode="auto">
              <a:xfrm>
                <a:off x="4163" y="2644"/>
                <a:ext cx="148" cy="712"/>
                <a:chOff x="4163" y="2644"/>
                <a:chExt cx="148" cy="712"/>
              </a:xfrm>
            </p:grpSpPr>
            <p:grpSp>
              <p:nvGrpSpPr>
                <p:cNvPr id="16434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4163" y="2644"/>
                  <a:ext cx="148" cy="328"/>
                  <a:chOff x="4163" y="2644"/>
                  <a:chExt cx="148" cy="328"/>
                </a:xfrm>
              </p:grpSpPr>
              <p:sp>
                <p:nvSpPr>
                  <p:cNvPr id="1644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4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4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4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35" name="Group 212"/>
                <p:cNvGrpSpPr>
                  <a:grpSpLocks noChangeAspect="1"/>
                </p:cNvGrpSpPr>
                <p:nvPr/>
              </p:nvGrpSpPr>
              <p:grpSpPr bwMode="auto">
                <a:xfrm>
                  <a:off x="4163" y="3028"/>
                  <a:ext cx="148" cy="328"/>
                  <a:chOff x="4163" y="3028"/>
                  <a:chExt cx="148" cy="328"/>
                </a:xfrm>
              </p:grpSpPr>
              <p:sp>
                <p:nvSpPr>
                  <p:cNvPr id="16436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37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38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3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63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06" name="Group 217"/>
            <p:cNvGrpSpPr>
              <a:grpSpLocks noChangeAspect="1"/>
            </p:cNvGrpSpPr>
            <p:nvPr/>
          </p:nvGrpSpPr>
          <p:grpSpPr bwMode="auto">
            <a:xfrm>
              <a:off x="4423" y="2596"/>
              <a:ext cx="252" cy="808"/>
              <a:chOff x="4423" y="2596"/>
              <a:chExt cx="252" cy="808"/>
            </a:xfrm>
          </p:grpSpPr>
          <p:sp>
            <p:nvSpPr>
              <p:cNvPr id="614618" name="Rectangle 218"/>
              <p:cNvSpPr>
                <a:spLocks noChangeAspect="1" noChangeArrowheads="1"/>
              </p:cNvSpPr>
              <p:nvPr/>
            </p:nvSpPr>
            <p:spPr bwMode="auto">
              <a:xfrm>
                <a:off x="4419" y="25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21" name="Group 219"/>
              <p:cNvGrpSpPr>
                <a:grpSpLocks noChangeAspect="1"/>
              </p:cNvGrpSpPr>
              <p:nvPr/>
            </p:nvGrpSpPr>
            <p:grpSpPr bwMode="auto">
              <a:xfrm>
                <a:off x="4475" y="2644"/>
                <a:ext cx="148" cy="712"/>
                <a:chOff x="4475" y="2644"/>
                <a:chExt cx="148" cy="712"/>
              </a:xfrm>
            </p:grpSpPr>
            <p:grpSp>
              <p:nvGrpSpPr>
                <p:cNvPr id="16422" name="Group 220"/>
                <p:cNvGrpSpPr>
                  <a:grpSpLocks noChangeAspect="1"/>
                </p:cNvGrpSpPr>
                <p:nvPr/>
              </p:nvGrpSpPr>
              <p:grpSpPr bwMode="auto">
                <a:xfrm>
                  <a:off x="4475" y="2644"/>
                  <a:ext cx="148" cy="328"/>
                  <a:chOff x="4475" y="2644"/>
                  <a:chExt cx="148" cy="328"/>
                </a:xfrm>
              </p:grpSpPr>
              <p:sp>
                <p:nvSpPr>
                  <p:cNvPr id="16428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29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30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31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23" name="Group 225"/>
                <p:cNvGrpSpPr>
                  <a:grpSpLocks noChangeAspect="1"/>
                </p:cNvGrpSpPr>
                <p:nvPr/>
              </p:nvGrpSpPr>
              <p:grpSpPr bwMode="auto">
                <a:xfrm>
                  <a:off x="4475" y="3028"/>
                  <a:ext cx="148" cy="328"/>
                  <a:chOff x="4475" y="3028"/>
                  <a:chExt cx="148" cy="328"/>
                </a:xfrm>
              </p:grpSpPr>
              <p:sp>
                <p:nvSpPr>
                  <p:cNvPr id="1642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25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26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27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75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  <p:grpSp>
          <p:nvGrpSpPr>
            <p:cNvPr id="16407" name="Group 230"/>
            <p:cNvGrpSpPr>
              <a:grpSpLocks noChangeAspect="1"/>
            </p:cNvGrpSpPr>
            <p:nvPr/>
          </p:nvGrpSpPr>
          <p:grpSpPr bwMode="auto">
            <a:xfrm>
              <a:off x="4734" y="2596"/>
              <a:ext cx="252" cy="808"/>
              <a:chOff x="4734" y="2596"/>
              <a:chExt cx="252" cy="808"/>
            </a:xfrm>
          </p:grpSpPr>
          <p:sp>
            <p:nvSpPr>
              <p:cNvPr id="614631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4734" y="2596"/>
                <a:ext cx="252" cy="808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nl-NL"/>
              </a:p>
            </p:txBody>
          </p:sp>
          <p:grpSp>
            <p:nvGrpSpPr>
              <p:cNvPr id="16409" name="Group 232"/>
              <p:cNvGrpSpPr>
                <a:grpSpLocks noChangeAspect="1"/>
              </p:cNvGrpSpPr>
              <p:nvPr/>
            </p:nvGrpSpPr>
            <p:grpSpPr bwMode="auto">
              <a:xfrm>
                <a:off x="4786" y="2644"/>
                <a:ext cx="148" cy="712"/>
                <a:chOff x="4786" y="2644"/>
                <a:chExt cx="148" cy="712"/>
              </a:xfrm>
            </p:grpSpPr>
            <p:grpSp>
              <p:nvGrpSpPr>
                <p:cNvPr id="16410" name="Group 233"/>
                <p:cNvGrpSpPr>
                  <a:grpSpLocks noChangeAspect="1"/>
                </p:cNvGrpSpPr>
                <p:nvPr/>
              </p:nvGrpSpPr>
              <p:grpSpPr bwMode="auto">
                <a:xfrm>
                  <a:off x="4786" y="2644"/>
                  <a:ext cx="148" cy="328"/>
                  <a:chOff x="4786" y="2644"/>
                  <a:chExt cx="148" cy="328"/>
                </a:xfrm>
              </p:grpSpPr>
              <p:sp>
                <p:nvSpPr>
                  <p:cNvPr id="16416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64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7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74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8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83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9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2932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  <p:grpSp>
              <p:nvGrpSpPr>
                <p:cNvPr id="16411" name="Group 238"/>
                <p:cNvGrpSpPr>
                  <a:grpSpLocks noChangeAspect="1"/>
                </p:cNvGrpSpPr>
                <p:nvPr/>
              </p:nvGrpSpPr>
              <p:grpSpPr bwMode="auto">
                <a:xfrm>
                  <a:off x="4786" y="3028"/>
                  <a:ext cx="148" cy="328"/>
                  <a:chOff x="4786" y="3028"/>
                  <a:chExt cx="148" cy="328"/>
                </a:xfrm>
              </p:grpSpPr>
              <p:sp>
                <p:nvSpPr>
                  <p:cNvPr id="16412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3028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3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3124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4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3220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  <p:sp>
                <p:nvSpPr>
                  <p:cNvPr id="16415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86" y="3316"/>
                    <a:ext cx="148" cy="40"/>
                  </a:xfrm>
                  <a:prstGeom prst="rect">
                    <a:avLst/>
                  </a:prstGeom>
                  <a:solidFill>
                    <a:srgbClr val="3333FF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eaLnBrk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defTabSz="457200" eaLnBrk="0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/>
                    <a:endParaRPr lang="nl-NL" altLang="nl-NL"/>
                  </a:p>
                </p:txBody>
              </p:sp>
            </p:grpSp>
          </p:grpSp>
        </p:grpSp>
      </p:grpSp>
      <p:sp>
        <p:nvSpPr>
          <p:cNvPr id="16393" name="Rectangle 243"/>
          <p:cNvSpPr>
            <a:spLocks noChangeAspect="1" noChangeArrowheads="1"/>
          </p:cNvSpPr>
          <p:nvPr/>
        </p:nvSpPr>
        <p:spPr bwMode="auto">
          <a:xfrm>
            <a:off x="4611043" y="1511300"/>
            <a:ext cx="2125368" cy="41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 b="1" dirty="0"/>
              <a:t>VU  (</a:t>
            </a:r>
            <a:r>
              <a:rPr lang="en-US" altLang="nl-NL" sz="2200" b="1" dirty="0" smtClean="0"/>
              <a:t>128 nodes)</a:t>
            </a:r>
            <a:endParaRPr lang="en-US" altLang="nl-NL" sz="2200" b="1" dirty="0">
              <a:latin typeface="LucidaSansEF"/>
            </a:endParaRPr>
          </a:p>
        </p:txBody>
      </p:sp>
      <p:sp>
        <p:nvSpPr>
          <p:cNvPr id="16394" name="Rectangle 244"/>
          <p:cNvSpPr>
            <a:spLocks noChangeAspect="1" noChangeArrowheads="1"/>
          </p:cNvSpPr>
          <p:nvPr/>
        </p:nvSpPr>
        <p:spPr bwMode="auto">
          <a:xfrm>
            <a:off x="7173912" y="1511300"/>
            <a:ext cx="2933282" cy="41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 b="1" dirty="0"/>
              <a:t>Amsterdam (</a:t>
            </a:r>
            <a:r>
              <a:rPr lang="en-US" altLang="nl-NL" sz="2200" b="1" dirty="0" smtClean="0"/>
              <a:t>24 nodes)</a:t>
            </a:r>
            <a:endParaRPr lang="en-US" altLang="nl-NL" sz="2200" b="1" dirty="0">
              <a:latin typeface="LucidaSansEF"/>
            </a:endParaRPr>
          </a:p>
        </p:txBody>
      </p:sp>
      <p:sp>
        <p:nvSpPr>
          <p:cNvPr id="16395" name="Rectangle 245"/>
          <p:cNvSpPr>
            <a:spLocks noChangeAspect="1" noChangeArrowheads="1"/>
          </p:cNvSpPr>
          <p:nvPr/>
        </p:nvSpPr>
        <p:spPr bwMode="auto">
          <a:xfrm>
            <a:off x="4610100" y="5946775"/>
            <a:ext cx="2336964" cy="41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nl-NL" sz="2200" b="1" dirty="0"/>
              <a:t>Leiden (</a:t>
            </a:r>
            <a:r>
              <a:rPr lang="en-US" altLang="nl-NL" sz="2200" b="1" dirty="0" smtClean="0"/>
              <a:t>24 nodes)</a:t>
            </a:r>
            <a:endParaRPr lang="en-US" altLang="nl-NL" sz="2200" b="1" dirty="0"/>
          </a:p>
        </p:txBody>
      </p:sp>
      <p:sp>
        <p:nvSpPr>
          <p:cNvPr id="16396" name="Rectangle 246"/>
          <p:cNvSpPr>
            <a:spLocks noChangeAspect="1" noChangeArrowheads="1"/>
          </p:cNvSpPr>
          <p:nvPr/>
        </p:nvSpPr>
        <p:spPr bwMode="auto">
          <a:xfrm>
            <a:off x="7859712" y="5946775"/>
            <a:ext cx="2102926" cy="41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nl-NL" sz="2200" b="1" dirty="0"/>
              <a:t>Delft (</a:t>
            </a:r>
            <a:r>
              <a:rPr lang="en-US" altLang="nl-NL" sz="2200" b="1" dirty="0" smtClean="0"/>
              <a:t>24 nodes)</a:t>
            </a:r>
            <a:endParaRPr lang="en-US" altLang="nl-NL" sz="2200" b="1" dirty="0">
              <a:latin typeface="LucidaSansEF"/>
            </a:endParaRPr>
          </a:p>
        </p:txBody>
      </p:sp>
      <p:sp>
        <p:nvSpPr>
          <p:cNvPr id="16397" name="AutoShape 247"/>
          <p:cNvSpPr>
            <a:spLocks noChangeAspect="1" noChangeArrowheads="1"/>
          </p:cNvSpPr>
          <p:nvPr/>
        </p:nvSpPr>
        <p:spPr bwMode="auto">
          <a:xfrm>
            <a:off x="6592888" y="3779838"/>
            <a:ext cx="1376362" cy="755650"/>
          </a:xfrm>
          <a:prstGeom prst="roundRect">
            <a:avLst>
              <a:gd name="adj" fmla="val 12495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>
                <a:latin typeface="Lucida Casual"/>
              </a:rPr>
              <a:t>6 Mb/s</a:t>
            </a:r>
          </a:p>
          <a:p>
            <a:pPr algn="ctr" eaLnBrk="1"/>
            <a:r>
              <a:rPr lang="en-US" altLang="nl-NL" sz="2200">
                <a:latin typeface="Lucida Casual"/>
              </a:rPr>
              <a:t>ATM</a:t>
            </a:r>
          </a:p>
        </p:txBody>
      </p:sp>
      <p:sp>
        <p:nvSpPr>
          <p:cNvPr id="16398" name="Text Box 248"/>
          <p:cNvSpPr txBox="1">
            <a:spLocks noChangeArrowheads="1"/>
          </p:cNvSpPr>
          <p:nvPr/>
        </p:nvSpPr>
        <p:spPr bwMode="auto">
          <a:xfrm>
            <a:off x="168275" y="1427163"/>
            <a:ext cx="5040313" cy="153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4" tIns="0" rIns="100794" bIns="0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50000"/>
              </a:lnSpc>
              <a:spcBef>
                <a:spcPct val="50000"/>
              </a:spcBef>
            </a:pPr>
            <a:endParaRPr lang="en-US" altLang="nl-NL" sz="2200" dirty="0">
              <a:solidFill>
                <a:srgbClr val="6666FF"/>
              </a:solidFill>
              <a:latin typeface="Tahoma" pitchFamily="34" charset="0"/>
            </a:endParaRP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200 MHz Pentium Pro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 err="1" smtClean="0">
                <a:solidFill>
                  <a:srgbClr val="6666FF"/>
                </a:solidFill>
                <a:latin typeface="Tahoma" pitchFamily="34" charset="0"/>
              </a:rPr>
              <a:t>Myrinet</a:t>
            </a:r>
            <a:r>
              <a:rPr lang="en-US" altLang="nl-NL" sz="2200" b="1" dirty="0" smtClean="0">
                <a:solidFill>
                  <a:srgbClr val="6666FF"/>
                </a:solidFill>
                <a:latin typeface="Tahoma" pitchFamily="34" charset="0"/>
              </a:rPr>
              <a:t> 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interconnect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BSDI </a:t>
            </a:r>
            <a:r>
              <a:rPr lang="nl-NL" altLang="nl-NL" sz="2200" b="1" dirty="0">
                <a:solidFill>
                  <a:srgbClr val="6666FF"/>
                </a:solidFill>
                <a:latin typeface="Tahoma" pitchFamily="34" charset="0"/>
                <a:sym typeface="Wingdings" pitchFamily="2" charset="2"/>
              </a:rPr>
              <a:t>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 </a:t>
            </a:r>
            <a:r>
              <a:rPr lang="en-US" altLang="nl-NL" sz="2200" b="1" dirty="0" err="1">
                <a:solidFill>
                  <a:srgbClr val="6666FF"/>
                </a:solidFill>
                <a:latin typeface="Tahoma" pitchFamily="34" charset="0"/>
              </a:rPr>
              <a:t>Redhat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 Linux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Built by </a:t>
            </a:r>
            <a:r>
              <a:rPr lang="en-US" altLang="nl-NL" sz="2200" b="1" dirty="0" err="1">
                <a:solidFill>
                  <a:srgbClr val="6666FF"/>
                </a:solidFill>
                <a:latin typeface="Tahoma" pitchFamily="34" charset="0"/>
              </a:rPr>
              <a:t>Parsytec</a:t>
            </a:r>
            <a:endParaRPr lang="en-US" altLang="nl-NL" sz="2200" b="1" dirty="0">
              <a:solidFill>
                <a:srgbClr val="6666FF"/>
              </a:solidFill>
              <a:latin typeface="Tahoma" pitchFamily="34" charset="0"/>
            </a:endParaRPr>
          </a:p>
        </p:txBody>
      </p:sp>
      <p:cxnSp>
        <p:nvCxnSpPr>
          <p:cNvPr id="16399" name="AutoShape 250"/>
          <p:cNvCxnSpPr>
            <a:cxnSpLocks noChangeShapeType="1"/>
            <a:stCxn id="16397" idx="3"/>
            <a:endCxn id="614525" idx="1"/>
          </p:cNvCxnSpPr>
          <p:nvPr/>
        </p:nvCxnSpPr>
        <p:spPr bwMode="auto">
          <a:xfrm flipV="1">
            <a:off x="7969250" y="2957513"/>
            <a:ext cx="422275" cy="1200150"/>
          </a:xfrm>
          <a:prstGeom prst="curvedConnector3">
            <a:avLst>
              <a:gd name="adj1" fmla="val 4979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0" name="AutoShape 251"/>
          <p:cNvCxnSpPr>
            <a:cxnSpLocks noChangeShapeType="1"/>
            <a:stCxn id="16397" idx="2"/>
            <a:endCxn id="614605" idx="1"/>
          </p:cNvCxnSpPr>
          <p:nvPr/>
        </p:nvCxnSpPr>
        <p:spPr bwMode="auto">
          <a:xfrm rot="16200000" flipH="1">
            <a:off x="7521576" y="4295775"/>
            <a:ext cx="633412" cy="1112837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1" name="AutoShape 252"/>
          <p:cNvCxnSpPr>
            <a:cxnSpLocks noChangeShapeType="1"/>
            <a:stCxn id="16397" idx="1"/>
            <a:endCxn id="16451" idx="3"/>
          </p:cNvCxnSpPr>
          <p:nvPr/>
        </p:nvCxnSpPr>
        <p:spPr bwMode="auto">
          <a:xfrm rot="10800000" flipV="1">
            <a:off x="5911850" y="4157663"/>
            <a:ext cx="681038" cy="1090612"/>
          </a:xfrm>
          <a:prstGeom prst="curvedConnector3">
            <a:avLst>
              <a:gd name="adj1" fmla="val 4987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2" name="AutoShape 253"/>
          <p:cNvCxnSpPr>
            <a:cxnSpLocks noChangeShapeType="1"/>
            <a:stCxn id="16397" idx="0"/>
            <a:endCxn id="16529" idx="3"/>
          </p:cNvCxnSpPr>
          <p:nvPr/>
        </p:nvCxnSpPr>
        <p:spPr bwMode="auto">
          <a:xfrm rot="5400000" flipH="1">
            <a:off x="6205538" y="2703512"/>
            <a:ext cx="782638" cy="1370013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6403" name="Picture 254" descr="H:\slides\inaug00\Pictures\das1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779838"/>
            <a:ext cx="38639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4" name="Rectangle 255"/>
          <p:cNvSpPr>
            <a:spLocks noChangeArrowheads="1"/>
          </p:cNvSpPr>
          <p:nvPr/>
        </p:nvSpPr>
        <p:spPr bwMode="auto">
          <a:xfrm>
            <a:off x="84138" y="1448288"/>
            <a:ext cx="3611562" cy="164310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0794" tIns="50397" rIns="100794" bIns="50397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5766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 project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570037"/>
            <a:ext cx="8763000" cy="4760912"/>
          </a:xfrm>
        </p:spPr>
        <p:txBody>
          <a:bodyPr/>
          <a:lstStyle/>
          <a:p>
            <a:r>
              <a:rPr lang="en-US" dirty="0"/>
              <a:t>Optimize algorithms for wide-area </a:t>
            </a:r>
            <a:r>
              <a:rPr lang="en-US" dirty="0" smtClean="0"/>
              <a:t>systems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xploit </a:t>
            </a:r>
            <a:r>
              <a:rPr lang="en-US" dirty="0"/>
              <a:t>hierarchical structure </a:t>
            </a:r>
            <a:r>
              <a:rPr lang="nl-NL" altLang="nl-NL" dirty="0">
                <a:sym typeface="Wingdings" pitchFamily="2" charset="2"/>
              </a:rPr>
              <a:t></a:t>
            </a:r>
            <a:r>
              <a:rPr lang="en-US" dirty="0" smtClean="0"/>
              <a:t> locality optimizations</a:t>
            </a:r>
            <a:endParaRPr lang="nl-NL" dirty="0"/>
          </a:p>
          <a:p>
            <a:r>
              <a:rPr lang="en-US" dirty="0" smtClean="0"/>
              <a:t>Compare: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small cluster (15 </a:t>
            </a:r>
            <a:r>
              <a:rPr lang="en-US" dirty="0" smtClean="0"/>
              <a:t>nodes)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big cluster (60 </a:t>
            </a:r>
            <a:r>
              <a:rPr lang="en-US" dirty="0" smtClean="0"/>
              <a:t>nodes) </a:t>
            </a:r>
          </a:p>
          <a:p>
            <a:pPr lvl="1"/>
            <a:r>
              <a:rPr lang="en-US" dirty="0"/>
              <a:t>wide-area system (</a:t>
            </a:r>
            <a:r>
              <a:rPr lang="en-US" dirty="0" smtClean="0"/>
              <a:t>4</a:t>
            </a:r>
            <a:r>
              <a:rPr lang="en-US" dirty="0" smtClean="0">
                <a:latin typeface="Calibri"/>
              </a:rPr>
              <a:t>×</a:t>
            </a:r>
            <a:r>
              <a:rPr lang="en-US" dirty="0" smtClean="0"/>
              <a:t>15 </a:t>
            </a:r>
            <a:r>
              <a:rPr lang="en-US" dirty="0"/>
              <a:t>nodes) </a:t>
            </a:r>
          </a:p>
          <a:p>
            <a:endParaRPr lang="nl-NL" dirty="0"/>
          </a:p>
        </p:txBody>
      </p:sp>
      <p:pic>
        <p:nvPicPr>
          <p:cNvPr id="4" name="Picture 6" descr="albatr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2" y="427037"/>
            <a:ext cx="12192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4694238"/>
            <a:ext cx="58562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49711" y="4694237"/>
            <a:ext cx="1752600" cy="533401"/>
            <a:chOff x="3592512" y="4694237"/>
            <a:chExt cx="1752600" cy="533401"/>
          </a:xfrm>
        </p:grpSpPr>
        <p:pic>
          <p:nvPicPr>
            <p:cNvPr id="13314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512" y="4694238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712" y="469423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63911" y="4770437"/>
            <a:ext cx="3886200" cy="609600"/>
            <a:chOff x="2906712" y="4770437"/>
            <a:chExt cx="3886200" cy="609600"/>
          </a:xfrm>
        </p:grpSpPr>
        <p:pic>
          <p:nvPicPr>
            <p:cNvPr id="12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712" y="484663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12" y="477043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512" y="477043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us.cdn4.123rf.com/168nwm/skovoroda/skovoroda1002/skovoroda100200007/6367654-electric-green-symbol-of-confirmation-soaring-above-the-white-backgroun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511" y="4770437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9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Sensitivity to wide-area latency and </a:t>
            </a:r>
            <a:r>
              <a:rPr lang="en-US" dirty="0" smtClean="0"/>
              <a:t>bandwidth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Used local ATM links + delay loops to simulate various latencies and </a:t>
            </a:r>
            <a:r>
              <a:rPr lang="en-US" dirty="0" smtClean="0"/>
              <a:t>bandwidths </a:t>
            </a:r>
            <a:r>
              <a:rPr lang="en-US" sz="2000" dirty="0"/>
              <a:t>[</a:t>
            </a:r>
            <a:r>
              <a:rPr lang="en-US" sz="2000" dirty="0" smtClean="0"/>
              <a:t>HPCA’99</a:t>
            </a:r>
            <a:r>
              <a:rPr lang="en-US" sz="2000" dirty="0"/>
              <a:t>]</a:t>
            </a:r>
            <a:endParaRPr lang="nl-NL" sz="2000" dirty="0"/>
          </a:p>
        </p:txBody>
      </p:sp>
      <p:pic>
        <p:nvPicPr>
          <p:cNvPr id="7170" name="Picture 2" descr="C:\Users\bal\Dropbox\slides\Europar2014\as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2" y="3094037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hUTExQWFhQXFxcbGRgYGBcdGBcXGBgaFxcaGhsYHCggGBwlHRcWITEhJSkrLi4uFx8zODMsNygtLiwBCgoKDg0OGxAQGywlICQyMTQvLCwsLCwsLCwsNCwsLCwsLCwsLC0sLC0sLCwvLCwsLCwsLCwsLCwsLCwsLCwsLP/AABEIAOYA2wMBEQACEQEDEQH/xAAbAAACAwEBAQAAAAAAAAAAAAAAAwECBAUGB//EAEYQAAEDAgIFCAYIBQIHAQEAAAEAAhEDITFBBBJRYXEFBiKBkaGx8BMys8HR4TRCU3JzkqPTFCNSYvFDkxYzY4KDorIkFf/EABsBAAEFAQEAAAAAAAAAAAAAAAABAgMEBQYH/8QAOBEAAQMCAggEBQQCAgMBAAAAAQACAwQRITEFEhMyQVFhcRSBofAGIpGxwVLR4fEzQhUjYpLiJP/aAAwDAQACEQMRAD8A+4oQhCEIQhCEIQhCEIQhCEIQhCEIQhCFwKnNoFjma4a1+trQ0yZc14MlxvrNEmIImwxQhSebFPAHoSTGqNaC5ztTWP1OkejGIB2yIW3krkllAv1Ih0ZGQAIAJLjMDCw60IXRQhCEIQhCEIQhCEIQhCEIQhCEIQhCEIQhcGnpD9VpNWpOq0k/ycS0O+y3qVsRcLqB84abWV/Tvj/mVeH8n9pLsTzTfEjko/iXRPpav6P7SNieaPEjkpFZ/wBpV/R/aRsTzR4kckO0h/2tX9H9pGxPNHiRyU+mf9rU/R/aRsDzR4kclArvv/Nq/o/tI2J5o8SOSHV3j/Vq/o/tI2J5o8SOSHV3/aVT/s/tI2J5o8SOSqzS3H/Vqjj6L9pGxPNHiRyVvTvmPS1f0f2vMI2J5o8SOSDXf9rV/R/aRsTzR4kckGu/7Wp+j+0jYnmjxI5IFZ/2lX9H9pGxPNHiRyQ2u/7Wrn9jkY+yRsTzR4kckCu/7Wr+j+0jYnmjxI5I9O+Y9LV/R/a3o2J5o8SOSh+kuAk1akf+H9pGxPNAqQeCh2luH+rUmJj+Tf8ASSbLG10u3wvqmyuK7/tan6P7SXYnmk8SOSgV3/a1P0f2kbE80eJHJU/i3TAqVTw9D4+ihGxPNHiRyVzXfE+kqfo/tI2J5o8SOSh2kPifSVTw9D76SQwutglbUtJxXO5X5e/hw3WfWJdgAaMxFz/yurrSiAlVqnSUcAuQcVzP+Nxtr9tD9tL4c81T/wCeh/SfRH/G421+2h+2jw55o/56L9J9FyucnO7S6WkOZTrEM1aZGsykT06bXmTqbXFQLcabgFezots2cNSnH+226txbqoz75TVIoEotkzsw38do87EJVYP228DwQhY6+nhpIgl0WGEDLHaY8hZ9VpGGmcGPOJ4ZcCR5G1r81ZhpZJRcZLUyrLQRict+zqv2K3BM2aNsjcnAH6qCRhY8tPBXaIEKVNUYnh4n5eKEKXm2/LjkhCNURGSEKjGYkEi8dQ3G2MpEIdMjA4nZu37UIRVcYNjsyzslQrl/HsPwQhUp1BGO3vMoQhrxJuMs9yEJNbTWNdBOAvGUx8z/ANpTS4BOEbiMAsms+pM+ri0GLzIgxsVOSa5stinorDWIxt7z9+t11KrQbAmJEnC+IjO8496BHI9typi6KM6rRl6YWWHSecgpkMaBIPS2NGwRnhltzVmEfJguc0jWxx1BY4i/G2Q/n6rS7nLowOLnAx9U2O2D1YKWxVY6QgH+3oV09F0+nVbrU3B2rc7RxBuLShWI5WSC7DdaKzSRDXapyMT3ZoTyvO83q+kGvUY94LWWcCBvDdSMBbhCFQpnzule15wHsWXF521XHSXA4NDQOEa3bdOas7STnGax4LjJVnoQlTed/wBKd+HQ9hTWcc16FHuDsvqNH1W/cp+zarUW6qU++UOvbt+CkUSshIqPE2yz9w8+9CVYNN1p1daRjcXicJ8nFcr8SVckEWyNiH37i1u988MAQRmtfRkTXu18i36H359kprnACDcCB5271iN+I6gOGqA1osLAZAHlle2H2sr50bEQb4nPHmn/AMc4QSAYxjE8Ni2KX4oE0jI3Mtc2J8sLZWu7nkFRl0VqNc4Oyy99lvpiBvz45rrQsdQceF/cPehClzoBOxCEMEABCFAxPUPf7whCH5cR3X9yEK6EipSwHAISrJpGmary3CcyDEltu+FG54Bsp44C5ut+R77LEGAdLW1nmMT1jeQLdix6mrbGC442tcXxW61jI2fL9OSszTSBDmnW6hI28eFlYh2dR80LgR6juEgqrD5hislSTO0z2m60mt1WgKg92sSea8bWpOaYcCDv83UgtbBcDURSxyESjHPv1VEqgUtcRhZCc1xbkV6rmdyq9zzReS4apLSblsZTsjwCaRZbGjql7yWOxSOcr6WsK+j1B6Quh2o4zhY42wi2MpBySVuqP+6J2N8bFece8kkkkk4kmSeJT1kOcXG5OKhCahCVN53/AEp34dD2FNZxzXoUe4Oy+nU39FoGOpT9m3FWot1U598pjWwpFCh7o45cUIQ1sIQsWl6OG3G+R3z52rk/iDQwkjM8IOsMSL8OJA59s+619HVpDtnIcOB/C538Mzu2nC+/ee1cSHSEEj7LesFalo4noAlx3njmYA3rRpdH100jQxpBFjc4WxwOP99FWmqIGNJcenPyXbpusBN4zx716gMlyZRTwnbf4d0JUIfkN/hfxhCFdCRKDoExMycsMsd0ICVQ18kdEjE3jcMjvSkITHGASkQpaIACELmaUOkSLCRe0k4Gd3vCytJVJijcWZ+7fRa9HCRHtHeX2yVQuNe9z3FzsyrBN8SlaSLTsPy960dDy6lW3rcft6qOQXas67ZV1wOcgOszZB7Zv7koXOaeBuw8Mfws2g0KNSz6hpO2kazD3gt7+OSXELKijgkFidU+h/ZdijzQc4A+lbBwgE+9JrK5/wAV/wCfp/KfpegfwVBzmEuqPhhfHqg7BkLRxhJmVK6IUcJczF3P37uvJJ6wkIQhCEISpvO/6U78Oh7Cms45r0KPcHZfTqVOzTnqU77P5bVai3VTn3yrh23tyPwUihQy9+zht60IV0JFRl79nD5/BCVTAAwEJAAEZoYLXxNz57upKhVrNkQc7fHulCFOqcj23+fehCqHGTbC1u049SRCH1gBjFs7eKVCYG2hCFRrQDa0DxJnwQhTVwPAoQqaS+BvJjhOajlfqsJU9LFtJQ369lhqmTGQ8f8AFu1chpSou7ZDhn+FvTOx1VVZKhUFhdLQJMbrTYY+bK/QUk079eMA6pGZt1UMsrWD5uKy1KZaYcIK7pVmvDhcLncuMmi61xBG64B7iUoVLSjA+ldhlj78l5hOXFr23NvTXP0Y06eq2owardY5kEtMRhM9iYcCuko5dpB8uYw8+C53KHK+lUxqV6bCHAxrCxgxg12qeEbEAXVWarqIRaRoxXmnFPWMTc3QhIhCEISpvO/6U78Oh7Cms45r0KPcHZfUaPqt+5T9m1Wot1Up98qHiejlnw2dakUSnVIww2fA+7wQhVLp6Oee0DP4IQmISKrrkDrPu7/BCVXQkVBjwt23PuQlVkJFWnhxv2oSofkN47r+5CEejGyOFvBCFVjLm5x45Db1pEKKoIB6WzEC190IKBikuOsZOWFu08VQml1zYZLoKKl2Tbu3isFSqQAQ0unGCLSd/HuXGzu2krnOwx+2CHG5uqDSHfZuw2js87FFqjmmrp6CLG5x3RgMLLsNCD/8gzzPsdPzdZVZ/kXM0uprPJkkYDDDbbetdSQs1WpLhIg4FClOK8hptIMe5omAbTsTguHrYRDO5jcuCSDBkYjDclVUEg3CZWrueQXuc4gQC4k260WT3yPfvElLQo0IQhCEISpvO/6U78Oh7Cms45r0KPcHZfT6boY37lP2bVai3VSn3yrsbHHNSKJSShIk6zfrWON7QMr5fPeEWSqzX5ghwHb8CgghCKTp4nI4xl54oQmOMCUIUMEDzjmhCTTadUySdY2mJAOVgMpKaAeKVxF8FoTk1Uz4Dxw8ChKroSJRqBrZO09d7e5NLg0XKexhe4NCzVtZ31oFrQDgZxVKSo1sOC24NHiOzifm9EioMiSbTfMknFYGlJns1WtNr8lZmJFgoCxM1ArUqZdIGQudmzrWro3RpqjrOwaPXt+VWqJ9mLDNX03SA0ejbmLnYD4k3XYxxtjaGNFgFQjYZHazlyar3D1Wz1xs+J7E9XEs1nfZntG34JELn84Y1GSOmT1gRcb7kJwWJpzU2IvnfD8rkaC0Go0FwYCYLnAENBtJBt2pSudpv8gF7X54/dauXOTvQ1DEGm6SwgyNWcJ2jBAN1LWU5ifcZHL9lzkqpoQhCEIQlTed/wBKd+HQ9hTWcc16FHuDsvp9EWaf7Kcf7bb+ferUW6qc++U1SKBUdcx1n3DzsQlWaq4l2FMx/V/jd3J4y4pVelMQdWD/AE4QMfcOtNckWhzZxSJEtzTIAPUb4b8cYSJVbX2jsv4X7kqFAcCbXjxOHvQhWc4DExJjr2ISKG4k7/D5yhKpc4AEmwFyhC5lGqMXOBJDQBmJNhiczsGCzZHOeV0dNHHELAi+HvMoIrWvT32d3XtmolaxQ8Gb4xlhYn4hYmlmHWa7hkq8wNwVCx1CtLNXUaDMm+LsCb4L0GgiMdOxtrYDlnx9Viyu1pCVk5Qb6jh9ZvhHx7lZUtOcwsiFZUEoSLByV6DSazxVk2im2SARfWNvrZx8ELnnTQ1k5DsbYNH3Pn9lz+cfJA0d7Q1xLXAkTEiMcOITgVmV1K2AjVyK5jqzi0NJ6LZIGQJx8AlsqhkcWhhOAVEKNCEIQhCEqbzv+lO/DoewprOOa9Cj3B2X06kDqtI/op2OH/Lb2K1FuqnPvlX9IM7HZn1bepSKFSwbcTihCq6i04tB6gluQhFJoxGGXDzJ60iExCRUZmers+coSoNQSGyJOAkSYxgZoSXS3uaAXuwnIScdURF8fFIlUVtGDtUknouDhmJAIEzfPuRZIRdXpzGRzzGN96VKo0gy1wg3EZZ2yukKUZrFo0kAkWi1r3z8hZbsMF1Ed3fMR25+ytCYplnret1DxKxdLOxaO6qz5hLJhZIGsbKBa9D0mwa6xAtfGPfuXZ6Or45m7L/ZoHnbiFlVEBYdbgUmswVGNcCQQDbPKQRiDZaijY/UJWGlQefqkRjIMDbxS3Vh0zQFtp6LTgh0PjGXCOwHxUe1Yb4jDPHJQPdI4WIwPReI07SaYqa1FrmEOkOc4k23EWve8lSN+YXBwXMVEsbZDs2kOBzPPjgs+m6W+q8veZJO+BuE4DcngWVWaZ8rtZ39JCFCql4FiR2oSgE5I9INo7Qi6XVPJWQmoQlTed/0p34dD2FNZxzXoUe4Oy+o0fVb9yn7NqtRbqpT75UPbrGDgPHLsx7FIolMEbxvx7c+vtQhVc+bZnLMDM/NCExCRQ8wPOJsEJVLRFkJF5nl3Sjo7nuDR6R7WhtUzJFw4ACzS2G4bZ3JAMVTqpdi0vAxwx98lyubNaix+vVqua6TDelqztcQL5pxCo0UkTTrPfieGNvPgvcF4c2QZDgIIwIdgR2pFtA3xCYhCTpIlsbe+Lx1xHWkdknMNnApDMFknNdWwWaBe/Xmq1WSJybLhvLcu9TxwnVLjyVCprWscGNxIOPLskDxJK4yokEkrnjI/ZPcbklVqEAXMb/8qNgJcLC/T+k0rToNF06xwi048eycdq63RdFsztnM1SRlcnvnl2xPbFZlTNrDVButYdAJ2a3iVsFwaCSqgFzYLn165cBOGYykccbELj9N1dTNAx0BOqdbW1LkYf8AlYYWv0wOdlt0MEUcjhJnha/Xpc8fNY69V2qdRp1otIET1FcnTsiMzRM75ScSM7c8QtWcyCJxiHzWwvldeIqvJcScSSTxOK9dgjZHG1ke6AAO3BeSTyPklc+TeJN+6qpFChCFR9IEgkXHHj7h2IsnB5AsFX+Gbs8fP+UlgnbR3NMSpilCE3nf9Kd+HQ9hTWcc16FHuDsvp9N0Mb9yn/8ADVai3VSn3yrsbAUiiVkJEvVmZwwHv7/BCVTqkYGdx+P+UIVS+97Rfdewv2pEKRWaTq6zZOUid9kge0kgHEIIItfivEc63a1SYcMJDnN6MizQ0G06pd2JzTisnSTbt1uX54D7pHNzkj09QF3qNudroIt80pPBVaKk2p13ZD1XvojVAsBllAEe8JFvqKriCIi+0HHqSiyVWOI6z4D3pEKr6TcT8utRujYcSFMyolaNRrjb3kgOuLWuPI2YJrZmufqNxQ6B7Wa7sMfNc4M1ejst1DDuhcNXRCKoewc/vitSF2swFQ8SCNyhhbrSNHMj7p7jZpK6FSvdgbB1s/7bTHUV3ks5a9jGi+sfoAL3+wWK1gIJPBFZ4a1xImJ65/yrBAIsUjQS4WWIaaDTc09EgdGMDsA3/wCdsRyQsfGYiPlIt5HBWNRzJA4Y43XPFWD619hMrKqPh+hmaBqatuLcPrnf79VpMq5WnO/deX5XoltV0ydYyCc5ue9bFPE2GNsbMmiw8lw+mInMqXPP+2P8eSxKVZSEIQhCEIQhCEJU3nf9Kd+HQ9hTWcc16FHuDsvp1EWbuZT7fRt89qtRbqpz75TlIoFV5tbHLz39SEqkCLISKUIXMOkul0GxJtG6NsyuP0n8QS01W6OMXaBYgi2PMG9/eHNbdLo5ksIc44nlyXmeV9ArFxeHEgQGATrQYEAAbT3KTQOk6YlsDWHXfcuOYvjxJJy+/E3WVpvR9Y4unD/lbYNAwNja+Q5/bgtnK/J9Wq1pLmMAptc9rzD5aOk52qDrRrEdq6sGyyquGSVgAIAzN1weQ6pZpFIgx0wCdoJg9oKecllUbtWobY8bd19GFQE44Acb7uxNXSpqEiRW156GrMD1pjPZwCRKlVDVkWp5xd2NyJ6u8KrWEiJXKFoMvZWpvdMu1REgwbAHDHPBQUQcLu4dVYry02b/ALdPystaqHOluEY7SCWns1YWJp0xmVrmjG2J5/0lpWPY2zkNoOcLCN5jiN+xOotETiRkj7AZ9enrbimS1TLFoW9/RAhoMCMQIHkBdW0DJZqz6Y0uZaJLm52uAMeJ7kyRwYC48FNTi8gCV/8AzAMX93zWca93ABbHhhzVKnJVpaQTsIFzxy83TmVxv84SOp8MCsjuSW1Wj0mGIg367cFK+pN/kTH6LiqGas4vxwK5fKvN1lOk57XHWbe+EThxAToqlzngFY2kPh+CKmfJGTrNucThbl9Muq80ry41CEIQhCEIQlTed/0p34dD2FNZxzXoUe4Oy+n0p1Wx/RTt/wCNuatRbqpz75V2v6jsPm6kUKgXPC3Xn54oQroSLPptfUaN5AxjFVa2qbSwmVwJA5e/vgpoITM8MBXNqM1514dMZWthivM9IaSfWSbQ3B5XwA6YDz5rqaembC3VHvun6BRAdrAAAAkkeePYtv4Wp3vmdOd0C3mbfj8KhpaRojEYzP2/tI0zlqhTc6nUHSLb9EkGdaWkxtkZi5XdWXLy1UUZ1Xn0K8CXXnC82y4KRc0593aww7cF9G5v1zU0djnSSRBnPV6M3xkAFMXUU7y+JrjnZb/RjZHC3ghTKrWY3OO45DaNsoQqaU4taXSDEG43jYmSM12lvNSwO1ZAVhoVC+41dbWu3MiJ6Jz7MlX8PYC3K3dWnzEON+dwbZJrHBx6errzBAcZbYY6uGRv/VvUZo4XNDZRfE2v1/hRyTyOcXN5e/VaWEt1piBEXwEDcrhIYCXHAegVXOwGaUdN/ttO3vvksxumad0ojbfHjkPXH0Vg0jw3WK4fODleqx2pSplwgHXDTAdlBNjBg8QrhqqZ9wZG/wDsP3WfO+pid/1xnvY4H6Faeb2nVak/xDQBYNLmAGZv7ll1EtKHBsTwT3v65LW0XUVcoPiW2ythYnnh/S7NfVaIAgmMBfG+G7NNYLlbAGKWFYU6hzQRBuDkhBAIsV5DlrkEUw57HjVEdEnpXOA87VfhqC4hpC4rSugWQtdPE6zRwP2B+w9VwVcXKoQhCEIQlTed/wBKd+HQ9hTWcc16FHuDsvqNH1W/cp+zarUW6qU++UVMMJ+OSkUShrCBYzx+OPihCnX228O1CFV9MOkESPfj8Ex7GvaWuFweCVri03GahuisH1R138VWi0fSxG7I2g9gpX1Mz95x+qVpgc1hFJjS4kQCYG+eoKy1jWCzRbsoJHvIuMT1K8By7Vq1KrjWbquiIAIhuWPHHepBay5yrMzpbvGI+y5gpXBk9ydZVdbC1l6zmpyu7XZo4Y3Ug3EyDBcSZMXOW9NIWvQVRJEQbhZewSLWXP8A44xMAC5vOZMd0LCq9LPjkayJutrAEdb9FdipQ4EuKxVNLqOBDjYm42C9gR1dmK3ErYWggpQMYSOG9KpSAc1NN2qQRYhCRzQ4WK1NcSAXXJg93cuCrKqSaV2s64vhywywVmONrBgFaVTUqJQhQRI4pQS03HBC00jIBzIC62N2swO5i6vNyukB9XVMtZrRa5ifHZ3qRGKdSLvrADDDvSJQuDzi5K9I9rmesSA/YBk7qGXBRyaXp6IFspxtcDienS/Vc/pjQzqx7JIs72d25+XLjdczlDkP0dLX1pIibWvayp6O+JDV1YhLLB2WON+uXp6rM0h8OMpqUyteS5ueGB7WxHu64y6tcohCRCEqbzv+lO/DoewprOOa9Cj3B2X1Gj6rfuU/ZtVqLdVKffKMTw8T8vFSKJXQkUOMCUIVGUoGw5xtztghKpvuPcfn3IQuTypV0hxc2i0Mgeu8i85NiQDbPakUE22ItHbuff3XDrcgaU6m2Xl5OLC67dkkmDw3pbhZz6OpfGAX36H9+K5tTkDSB/pk8IO34J2sFUdo+cZC69Pza0YUac1Kfo3n6xMucOAHRAtZQSzxxYyOAvlc2WzQUzgywZY8eK6GmV3mGsaYOJNrbMbdipVsznxFkV7nj/ZC24aCUOBcPVc2qLkSYOIMWk8LYLH0XQmaTXkJBYQLdhhjfC2HkrMh1cFlq6YBPRcYnAbDHfkupuoEDTR/S7HZ4bcJRdCbRqawmCOKVC20D0R2dllwFfGI6l7QOJ9cVaabgKtbRGOMuEmIm+F7d58hVw8jAJVR+gMOIyjE4RG3YlEjgiye2mAIGF+/HxTQ4g3Spg0gwI652ixgdq0avTrIrNjGs7jwA/daDBrC6PTO3HtHeqkXxG6//YwW6fynmNBru3d6c74kx+WPDv8ATgjZpe3esCrqTUymUixNvQWTwLBBCrgkYhKudyhyOyqQSS2BFovs7FtaN07UULHMaA4E3xvhz+qyNI6FgrnNe+4Iwwtjyvgckp3N+kQB0hGJm542hWGfFFa17nGxvkLYDtx+pVd3w1ROY1tiLcb4nusfKfIjKdNzw50jbBGO4LU0Z8R1VTVMhe1tncrg5dys3SXw7SwUz5WF12jjYj7Li87/AKU78Oh7CmujOaux7g7L6hTMMaf7Kfs2q1FuqlPvlWYIG/PipFErISKj8h19nzhCVXQkQhCzt0lom98c+rDdCrSVkETtV7wD3UrYnuFwEqtSZq67QMr32xkQkqqsx0xmjscLjkfYSxs1pAxySagEEA62wzAJznrOapv03AItdpuf05FSileXWOXNRUeXGTGEW871zVfXOq3hxFgMhmr8MIiFkprGg3bIMdXfgrlBXX/65Djhb+Vdjk4FZ9ILQ8gW3b5Ist/R8sbw/U4OIPcAX/CrVbbPHZVWgqqJQhNpaO524bT8FXfUtblirMdK52eC0N0YtBgznEX7dqwa6jNS/aXxt5YKz4cAYKA7j2FYMkEkbQ57bAqItIzUqJIhCEtmZyPmVk1T2vf8q0YGFrcVZVlOhCEIQs/pan2f/sNg+Y6gpdVn6vRNueSZRe4+s2OuU1waMilF0xMSrDyvpdNjC2pfWBEDHj4LW0RQ1VRNr02BbY3OA99OSy9KVlLBFq1OIdhbMn3z5ryHO/6U78Oh7CmvRDms6LcHYL6awGGRkymSD+G2PjngrMW6qc++U30m23HDtUqhV0JFRmJPV2fOUJVdCRUqG3d22QlWavouJb2dQFuxYuktFeIO0Yfm5HL+Fbp6nU+UjBZAB53bVyznSx3iJI4EXw/ZaIDXWcpUKehCEIQkVdHGIgRutt6lpaP0lJSkgDWDjlxv36pj262ZSAu1aSWgkW6clWUpyFp0aqI1HGNhBjq71RqIiDrBaFNMCNQpz2tmC946zA68Bj4Kg6eNr9RxAKsFzQbEp1KkHACSRmce/aiRzXNtmCkcRayh9DZr47AeyFmO0fGciQoNQKukUBqWdJwOGfDD5KrXU0cEBeL3HrwTmRguASFyK0lKlihfK7VYLlNLgM1QP3HsUjqSUcFGJ4zxVgZVdzS02KlBBFwhIlQhCsxhJgCT5xWjo/Rk9a+0Yw4u4D+eirVFVHA27jjy4lcfnaDTaAGetY1bSRclgGLRmdtl6Vo7R8VFFs4/M8zz6dlw2mqyWT5rdL8hy5+a8zzv+lO/DoewppDmt2PcHZfUKA6LfuU/ZtVqLdVKffKYpFClPZAtbZsnAWwQlUtkCInh8D8UIVg8ece9CFDsR1n3e89iEK6Ei52k04cT/VeeEDuXIabp5Gz7U4tOXTDL8rUo3tLNUZhJfMGMYMThOSxQrizBtbaw3O3DLLj27k/5OqTFMoh89ItiMtsndhEd6Q6vBCw8q8rspnUu51pjK4sepbGiNHySyNnI+UHjx7disyu0pBTHUdcnpw74rNofKzajwwNdJwwvAk+C6qeZkEZkfkP6VWl0nFUyCNoIJ5/2uiGHYfPFU3aWpGg/P9AffmtTUcpaQ09IGcBnlu61z+lK7xTgI3fJbLLHHNSsbbNWp6W2Q0AjCOiQLmFklhzUi06NyhqyNWRltn4LqaLR0ggFyOYzyOPLNIJw3BKr6Y90gmAchs44rUjo42WJxKifM4pVDR9dwb3xgPMdqdVOaIzrAEHCxyKSJpLsF2W6E0bT1n3Llm6NpGm4YPU/crT2juabSohuA68+1WooY4m6rBYJpJOawadozgS4OEE3Grh37fFUq2AW2g81C9vFZC7VxPHcdsLnqin1zdufLn/P3U8EthY5LS7RX2IvtGY7cfOK25fhaRtPdp1pOVwAPrn6KqzSzDJY4N+pSarXAxbeNmyclkz6Ojo3BtU/E/6sxI5Xvh6/VXI6l0wJiGHM5HtxWnRNIaxl51pMjP4C0fNdjR6RoKekbsnXtwA+YnK+rzPXDqsWalqJZjrDzOQHfovK879ONR7Bqua1odE/Wk4jsW+w3F1ymlXO1g2xsL48CuLzv+lO/Doewpqic11ke4Oy+o0fVb9yn7NqtRbqpT75V1IoVRxvuF/PehKsr+UmZSeqPFClEDytDKzXixB3fJCjLS3NVgAkzEmBfZx3ygC6RT6Xe09cbt+wpbFCyaW8l2EQM9pg5Fctp+YF7Y7ZY/XD8LRomWBclLnleQhCh2FsUDPFIvKcocgPNToS4QJcXR0jjN+vPFdPT/EFLHFaY6pGTQDlw6dOC5mp0DUyS3h+YHMuIz49eqmhzdqBziHluqei6T0t9jZVpviemdE0FmtrA6w5Hzz9FZh+G6hsriH6uqRqm2Y49uX1XpadGAAS50CJJMned64uWrkkcXZdBgB07Lr46djGgZ9TiSmMmQMZnK9lp0DjVPLDhYXVeWnDcQVl5X09tBo1g4vcDDRYWzJJmOC6Kk0Q2R2JvbPksnSFdHRsBdiTkP36Ll6FpbKwaHQHtykjZcbcMF1OqBgqNFXx1LeTuI/botTdEY4dFusL4OMTxmNyzazS1JSO1JXY8hifPktSKF8ouzJd3kjRQxsiL2ETYDK+c+CrS1bKkB0e7wVqKIx3vmtdfSA0gEOMzgJwjHtUNlJdLGnNtZ9/7Ta8X2edoRZF0yoNdlsxInbiJUcjNZpbzQcQuc2gQZdbpXGJjKwm0DuVLRmi71QlnAIGQ6jj/HVQ1UhZT6rDjx810tbceu3z7l2a59Za+inEC83EnPeTtXPaX0HHUxufE3/sJGNzjzvw9gLSo690bg15+XsraPo8etckdl8O8diu6K0ZHQxao3jbWPM/tyUFXVOqH34DILS9gIggEbCJC1FTXzHnwP8A9tT7tH2NNUTmtVuQX02j6rfuU/ZtVqLdVCffKupFClF8NLtxPYLdwCZJI2Nhe7IC57BOa0ucGjiuABFjZVaLSFPVs1oneXHzC1pIXxmzgpV1RLRS01wEWcP7hPf8UKF0DTlgtbOUWH1mx2EJkkgjYXuyHmojTvvglEzc4lef1M5nldIeP24ei1Y2BjQ0KFCnoQhCEJbTc7Z7sll1l9pitCmtqYKyilglittGlt8rgi/1UrZGv3SD2QVCnqeUNEqGmPQwyoHNMyCd46Q3z1L1mDRtNEwNbGB2z+uZXGVFVUuxZJj2Frdssl5XlLR3GsynpNR8aog4loIMSc4MSrWoI2EsGKypRtatkdS8luQNhgThy52ut7ua9IW9I8OtMiQTu2dqrirdyW074ZpiANd1/L9ls5P5NdQJbr6zDcCLg5nwXJ/E4jeGS2Adl3HD6fkLW0VQOotaMP1mZgHgeP1wW/RNNAdAMjNoI7b8Fk6Or3U3yy31Psf2WjIwOxGa6mj1g8SNptaRxhdRFK2Vge3IqsRY2KYpEJR0gZSd4w+aeGEpQ0lUZDnOO4DPC+3rWnRNsw3zusfSNxIB0TWGwV1Z6oNYG5kGfq4bLz5hLhZCtUyOw+NvfPUkQroSL5fz5+m1Pu0fYsVE5rVbkvpdJvRbc+pT9m1Wot1UZ98oqOMQRjaR324TtUihSNNrW1RnjuC534j0gKem2Td59x2HE/j+lpaMptpLrnJv34LDVfA2rh9HUL62cQsNuZ5Ae/qugmlEbdYrKF6rTxGKJsZN7AC542WE92s4lSpU1CEKjdKItDiN4w+SxqrQsMztdh1Sc8Lj6cPeCkbIQtVPSBnY9x4LBqtF1ELyGtLhwIH4F7KUPBC36No4c0Ok32YY962aLQ8BhDpQSSMb4W8v3VCaqeHkN4Kh0V2V+7gq1RoB1xsXf+37gfhPZWj/AHH0Tqehixdc93z61oU+hqaINLxrOGNzz7ZfdQvrJDcNNgVfSmBwi02jaJPyPYr1XSxVMZjkAP46qKGZ8Tg5pXMNQWkgThJC8jdG5ri0jEYFdgHAi4WvQtLBIbIOy4m3+IXd6C03JUPFPOPm4O524HrbG6wK+gbGNpHlxH7LNy9yONIbYw9s6uwyBY8YF/FdUufqqfbNwNiMll5M0qpT/laRZ3S1Xn6wbiOoXnMcCqM8Wr8zclu6KrZXDY1Bu7gef8j1HYp2kaa0mJEA4zu89i5fTcpfEYWC59++BWy2VofYq1OoHAOFwcCMO0LnJdG1EcYlLcCL4cO/JWA8FPoGxxtsJE4mLZ37wuq0NMJqUAjdw7qJ7RdVbpDiLsffIk78bxl3rX1QmWHJXoVy7Fjm447ojtnuSpQVt0YdEb/N9604gAwWXM1Ti6VxN8+KszMb/G/vUigVNIrhu85Dzks/SOkoaGLXkzOQ4n+OZ4d7BWKalfO7Vb5nksVTSHGxNt3mVxVT8T1koIZZo6Z/U/cALdi0XAzE3PfJQyu4Z9qip/iOuiI1nawAtYj1uMb+eKdJo2B4wFu3uy8Fz3+mVPu0fY013LHFzQ48VnEWNl9Oo+q37lP2bVdi3VnT75WbS6GtrO1nghhaA1xF/WJG/C6JXFrHOaLkA4c+iYwAuAPNc30Eydd5mb623z1LyirqpppS+cfN1GXS3BdfDExjAGZJW6ZiQNvWczZd5oCgjgg2zSSZACeQ6D6rLq5S52qeChzoxW+qqWNIZ/U2+8IuhNQhWpsLiABJKE1zg0XK10uTXH1iAO0oUDqgcAulTYGNgYAIVUm5uVZggAbghCkoSLDoAz3gGcZAdM9qxtDtm1Xumve9sc8PwrlUWXAbyRpuhAnWAnGRxxI7FR03oTbgzwb/ABHA28t77q1QV+ztHJlwPL+FjpUg31RGztnxXDQ1UkMrZWnFpv7+y3nxte0tORW+npovrSDuBPnrXodL8Q0csYL3arj/AK2JN+lgb9FzcujZmOIaLjngPum19GpuB12MIMTrAYjA3zC3bXWeQCsGmaNqs6JJbgbyQDvJk48fFY0uiGOqhLm05jywt0vbBaENUSNV2fNeb5Z5VfSIpsn1QZuc7CCYHq7Lyrr6GKRpY7dPBVNJ6Znpy2OKwNrkn0tw4G+C0c1+WX1Hmm+TILgYvNhFvNlA6ihpYw2IWby/tS6E0vNUyOinIJtcH8YYdl6fVOw+d2Kg12ro9cJGkTbEAzbDZ17bLE01WSQsbsnWufeKfH8xVtGc8A6okHbtwxJVnQ0+lDHdzA5pxBc6xx+uHHJZOkG0rn4us4Z2F/f1VRpribRlvGeBm6jrfiWWB5a1jcz/ALa2XHC1vulg0Wx7blx+lvulvcSSTiVyddWy1kplkz5DIds/7WvBAyFmo1VVNTIQheG57/TKn3aPsaa9Vh/xt7Bc+7eK+m0jDGn+xns2q/FurNn3yq1H6rZz9590lMqZtjE6SxNuAFyU2KPaPDb2uuU98DMry6lpKivqC1uLjcm+HHEnzK6572QsHLILM0WXq4wCwVD2giCJCVCX/Cs/pGEdSLITiUJCbBdrRdF1BY3OMjuEYBCz3vLjcqNK0zUIkTOzz70IawuyV6lXEFrhgJgEGbWglIm2TDUG2ONvFKhK0qrDZaRiNmBt4kLN0tUy01K6aK1xz+n5VmjiZLMGPyP9pOhOMxc3nrIKzfhqrmqIXmVxNnZnrw7K3pSFkb26gtgtFSo4ZNicyRwyXTAArLS36ICJiHbiY89Sxa7QdJVBx1bOP+w587ZHr++KuwV80RAvdo4LE9pBg4rz6toptHzBrz82YIPvHBdFDPHUMu3LLFNZXdFxrNG3LrXTaL0vpHZbR8ZkYMLje/8Ar6eazKqjptfVa4Ndy4fx7wVtLvScWxeLREdITMLroKhlRG2SM3BWUI3Ry6rswuLT5IFeoPSCABctdeMgZbt96jqZzE24zKlk0bDVuBkGXL7Lv6PotOiAKbGtmxNgTGEk+seJ2rNaH1BNzirwZDRtGoywywH35qpqawLjrQLxBgjG7Y89yv08DWtBIxVKpqHOcQ04fT8/dK09oOqQC3fhbEWWVp6NohbI2MOdewGrfPHLy75DK6n0e9xeWOdYd0rWO04bbQuLm0vXSYOkIthh8v2stllHA3Jo88fuoWaSSblWRgqVquqJgnhila3WNkE2SP45skQ6xAwxnZ29x2KTYnO4Say0U3yAbiduKiIsbJQvEc9/plT7tH2NNeqQ/wCNvYLAdvFfS6dwwf2056qbfkr8W6s6ffKcpFAlVNHa7Fo7L9qYI2BxcALnjxTxI8C1yuE8QSNhI7DCer7TcAqJQlQhC1aPoRd6wIFsoJnjuQoJJgN1dY0hAGQiLnLDihVLqzmg43QhVflx8L+5CFdCRI0xhLbXuFmaYppaijfHFvG3S+INlbopWRzBz8krRtHg9ICSD1YfNRaF0c+hgMbyCSb4dgn11U2d4c3IBatQLYVJGpx7T8UIWetowdrbRgZOxU66jZVQOidxGB5Hn9bKanndC8OHn1S9AdMi8YzJzWJ8MzymEwPZYMyPPE3HcFX9KxsDxI04nh+VoptZgI4ArpWRNYLNFh++JWW5znG5KTo9LUGqJGs43EWvvtFln1cLt+97LUo6gE6luybUYQ3Fzjl6tt9gPJVOF1ng3srkzdZhFrqoIfmQcCBb/HitmKdr8BmsSWB8eJy5qlYSATJtI1SdkwVHUsaQHkOJbiACcxjkM75WN+XFEJIuBbHDFY+qPhkvLtIw7KodZpa0kkAgjDsV1VO/WjGNzxsb4+SFRU6EIUoQgCcFYpqSapfqQtuc/JRSysiGs82C8Lz2+mVPu0fY016dGCGAHksNxuSV9IZqgNLiB0KcXiwptOKuxbqz5765sp9O3J7TxI8R81JcKLVPJB0xu1s5dIX+CY+QNaSU9kTnuDQkuNMODi5hxky3HI+I7FUp6lznkP8AJXqmmDIxqcM0416ThBdTI4tIV64WdYhFHRmAhzQNxBJHVeEqUvcRYlNebid593vSEgYlNAJwCNcb+w/BReJivbWU/hZrX1Sj0g3/AJXfBHiIv1BJ4aX9JUa0kdeIO7bxKcyVj90pj4ns3hZI9Fj/ADDty8VLtG3tgksbXsmeid9oexvwS6w5JqqGEn15OIsOGWOSaJGk4WTi1zcwn3A2mO0pHE2JCaLXxWJumuzA4XB71yTviaWB5ZUwlp4C/wC4y6j1WyNFskaDE+6jXe/WAgA444YRPbkp6XSNTpWOVkTQwWtckk3P8XvhyUctNFSOY55JN/t7C2UKWqI7eK3aKkZSwNhZkPZ9VnzzOmkL3cVJZcHDsurd1EqFkzum2Rm49yjc26c11v34o9EIJ6U8b9QwlYznPY4tNvoFutax7A5pJHcqjKOtBdJtjgcryIWlDTtAva3Tqsuepc4kXv1tw5YplE2jZPcYVkclVOOKTp1GYcJJwi9xlbjmsXTWihXMbY2cDn07fyOpwV2hq9g4g5H7++6yCk6JItuyvF1yVT8O1UTDI3EDgMXZ2yGF+dibLYj0lC92qcD6Jui0NY3mPer2gtBiUOfVxm2Grckc74Ag8lBX15ZZsLsePFMfoX9J7fkFeq/hWF+NO4tPI4j9/uq8Ol3j/IL9sFZgbTxMvOAGPUNm8rY0ZoqKgYWsNycyfeA93VOqqn1JuRYD39V8658/Tan3aXsWKY5qy3IL6VQN2C0+jpxO2aEJ53Aom/5HLtfzf+n/AOyjUyXpNGo9pa4U4P3uIQhFDRNQy1jQYj13YQB/TuHYhCmjyhTJLS5gcHasTidgmL49hQhcoNlz5NhUf/8ARPvVeSpkHyBSx0kZOucfsrimMYE8FVLnHMq2GtGQVk1OQhChzQcUJFMISpZpjWwFr9Z8lO13WtdM1G3vYXU1sOsd9vepKfW2gDTYlRVIbsyXC4CGNgQtxosAFguNySq1aIdiPioKmkhqW6kzQ4e/MJ8Uz4jdhslaNQ1S684ZdfWqOjNFMoC/UcSHWwPC1/rn0U9XWGoDbi1lpWsqaEIVGYnj7ghKodTzBhQvp2PNyFNHUyMFgVIIAAJ7VI0BoAUbiXOJQw3PH3BOTFYiQg4hKl09VoDQcMs1HFEyJgYzIJz3ue4udmUNfcwDkdmI38E9NS69Fxu06p+84jsw7ihKCL4pOjcnwdZ5k7px2k5pVI+W41QLBfPufH02p92j7FionNX25L6dRo9FsteHarAYY6QQ1oIkY3b3KB8bibgqZsgAsQm6h/6vZUSbJ/6vf1Ttq39KNQ/9XsqI2T/1e/qjat/SjUP/AFeyojZP/V7+qNq39KqKW6p+WojZP/V7+qNq39KGUomz7kn1HZ+KaacnMpROBwVtXc/8jvgk8N1S+I6I1dz/AMjvgjw3VHiOiNXc/wDI74I8N1R4jojV3P8AyO+CPDdUeI6I1dz/AMjvgjw3VHiOij0d5h+X1Hb929HhuqPEdFJZ/a/8jvgjw3VHiOiq2mYwf+Ry0RNYWssx1NckgqdTc/8AI74Jdv0SeF6+ihtGMA//AG3fBJtuiPDdVOpuf+R3wS7fojwvX0Rqbn/kd8EbfojwvX0UClfB/wCRyTb9EeF6+iksOx/5HfBLt+iPC9fRLdQJxDs/9N+fXuCje5r95qkZE9m663koGifiEfcPiBKiDI73t6qUmXV1db0Vm6MB9V/Wx58VOJQBYBVzTkm5crin/a//AG3fBLt+iTwvX0UeivMP/I7zt7UbfojwvX0U6m5/5HfBLt+iPC9fRGpuf+R3wRt+iPC9fReB52c3dKraVUqUqD3MIpgO6InVptabOcCLgquVaGAX1lCVCEIQhCEIQhCEIQhCEIQhCEIQhCEIQhCEIQhCEIQhCEIQhCEKtVmsCJIkESDBE7DkUIWI8mnKvWH/AHN97d6ELLpmiVAdVlR5ENMmpqkEAtxFMyDYkHNCFme2s4kazmktlsVpANttHD+YNvqjBCEeirteRrF17TWixwBAo8D142uIWvQ+T3loLq1ZpkjVFRrhAMDpGmCbAeboQtjNCILT6WqQ3IkQ60dLoycNuaELWhC//9k="/>
          <p:cNvSpPr>
            <a:spLocks noChangeAspect="1" noChangeArrowheads="1"/>
          </p:cNvSpPr>
          <p:nvPr/>
        </p:nvSpPr>
        <p:spPr bwMode="auto">
          <a:xfrm>
            <a:off x="155575" y="-2560638"/>
            <a:ext cx="5086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6" descr="data:image/jpeg;base64,/9j/4AAQSkZJRgABAQAAAQABAAD/2wCEAAkGBxQTEhUTExQWFhQXFxcbGRgYGBcdGBcXGBgaFxcaGhsYHCggGBwlHRcWITEhJSkrLi4uFx8zODMsNygtLiwBCgoKDg0OGxAQGywlICQyMTQvLCwsLCwsLCwsNCwsLCwsLCwsLC0sLC0sLCwvLCwsLCwsLCwsLCwsLCwsLCwsLP/AABEIAOYA2wMBEQACEQEDEQH/xAAbAAACAwEBAQAAAAAAAAAAAAAAAwECBAUGB//EAEYQAAEDAgIFCAYIBQIHAQEAAAEAAhEDITFBBBJRYXEFBiKBkaGx8BMys8HR4TRCU3JzkqPTFCNSYvFDkxYzY4KDorIkFf/EABsBAAEFAQEAAAAAAAAAAAAAAAABAgMEBQYH/8QAOBEAAQMCAggEBQQCAgMBAAAAAQACAwQRITEFEhMyQVFhcRSBofAGIpGxwVLR4fEzQhUjYpLiJP/aAAwDAQACEQMRAD8A+4oQhCEIQhCEIQhCEIQhCEIQhCEIQhCFwKnNoFjma4a1+trQ0yZc14MlxvrNEmIImwxQhSebFPAHoSTGqNaC5ztTWP1OkejGIB2yIW3krkllAv1Ih0ZGQAIAJLjMDCw60IXRQhCEIQhCEIQhCEIQhCEIQhCEIQhCEIQhcGnpD9VpNWpOq0k/ycS0O+y3qVsRcLqB84abWV/Tvj/mVeH8n9pLsTzTfEjko/iXRPpav6P7SNieaPEjkpFZ/wBpV/R/aRsTzR4kckO0h/2tX9H9pGxPNHiRyU+mf9rU/R/aRsDzR4kclArvv/Nq/o/tI2J5o8SOSHV3j/Vq/o/tI2J5o8SOSHV3/aVT/s/tI2J5o8SOSqzS3H/Vqjj6L9pGxPNHiRyVvTvmPS1f0f2vMI2J5o8SOSDXf9rV/R/aRsTzR4kckGu/7Wp+j+0jYnmjxI5IFZ/2lX9H9pGxPNHiRyQ2u/7Wrn9jkY+yRsTzR4kckCu/7Wr+j+0jYnmjxI5I9O+Y9LV/R/a3o2J5o8SOSh+kuAk1akf+H9pGxPNAqQeCh2luH+rUmJj+Tf8ASSbLG10u3wvqmyuK7/tan6P7SXYnmk8SOSgV3/a1P0f2kbE80eJHJU/i3TAqVTw9D4+ihGxPNHiRyVzXfE+kqfo/tI2J5o8SOSh2kPifSVTw9D76SQwutglbUtJxXO5X5e/hw3WfWJdgAaMxFz/yurrSiAlVqnSUcAuQcVzP+Nxtr9tD9tL4c81T/wCeh/SfRH/G421+2h+2jw55o/56L9J9FyucnO7S6WkOZTrEM1aZGsykT06bXmTqbXFQLcabgFezots2cNSnH+226txbqoz75TVIoEotkzsw38do87EJVYP228DwQhY6+nhpIgl0WGEDLHaY8hZ9VpGGmcGPOJ4ZcCR5G1r81ZhpZJRcZLUyrLQRict+zqv2K3BM2aNsjcnAH6qCRhY8tPBXaIEKVNUYnh4n5eKEKXm2/LjkhCNURGSEKjGYkEi8dQ3G2MpEIdMjA4nZu37UIRVcYNjsyzslQrl/HsPwQhUp1BGO3vMoQhrxJuMs9yEJNbTWNdBOAvGUx8z/ANpTS4BOEbiMAsms+pM+ri0GLzIgxsVOSa5stinorDWIxt7z9+t11KrQbAmJEnC+IjO8496BHI9typi6KM6rRl6YWWHSecgpkMaBIPS2NGwRnhltzVmEfJguc0jWxx1BY4i/G2Q/n6rS7nLowOLnAx9U2O2D1YKWxVY6QgH+3oV09F0+nVbrU3B2rc7RxBuLShWI5WSC7DdaKzSRDXapyMT3ZoTyvO83q+kGvUY94LWWcCBvDdSMBbhCFQpnzule15wHsWXF521XHSXA4NDQOEa3bdOas7STnGax4LjJVnoQlTed/wBKd+HQ9hTWcc16FHuDsvqNH1W/cp+zarUW6qU++UOvbt+CkUSshIqPE2yz9w8+9CVYNN1p1daRjcXicJ8nFcr8SVckEWyNiH37i1u988MAQRmtfRkTXu18i36H359kprnACDcCB5271iN+I6gOGqA1osLAZAHlle2H2sr50bEQb4nPHmn/AMc4QSAYxjE8Ni2KX4oE0jI3Mtc2J8sLZWu7nkFRl0VqNc4Oyy99lvpiBvz45rrQsdQceF/cPehClzoBOxCEMEABCFAxPUPf7whCH5cR3X9yEK6EipSwHAISrJpGmary3CcyDEltu+FG54Bsp44C5ut+R77LEGAdLW1nmMT1jeQLdix6mrbGC442tcXxW61jI2fL9OSszTSBDmnW6hI28eFlYh2dR80LgR6juEgqrD5hislSTO0z2m60mt1WgKg92sSea8bWpOaYcCDv83UgtbBcDURSxyESjHPv1VEqgUtcRhZCc1xbkV6rmdyq9zzReS4apLSblsZTsjwCaRZbGjql7yWOxSOcr6WsK+j1B6Quh2o4zhY42wi2MpBySVuqP+6J2N8bFece8kkkkk4kmSeJT1kOcXG5OKhCahCVN53/AEp34dD2FNZxzXoUe4Oy+nU39FoGOpT9m3FWot1U598pjWwpFCh7o45cUIQ1sIQsWl6OG3G+R3z52rk/iDQwkjM8IOsMSL8OJA59s+619HVpDtnIcOB/C538Mzu2nC+/ee1cSHSEEj7LesFalo4noAlx3njmYA3rRpdH100jQxpBFjc4WxwOP99FWmqIGNJcenPyXbpusBN4zx716gMlyZRTwnbf4d0JUIfkN/hfxhCFdCRKDoExMycsMsd0ICVQ18kdEjE3jcMjvSkITHGASkQpaIACELmaUOkSLCRe0k4Gd3vCytJVJijcWZ+7fRa9HCRHtHeX2yVQuNe9z3FzsyrBN8SlaSLTsPy960dDy6lW3rcft6qOQXas67ZV1wOcgOszZB7Zv7koXOaeBuw8Mfws2g0KNSz6hpO2kazD3gt7+OSXELKijgkFidU+h/ZdijzQc4A+lbBwgE+9JrK5/wAV/wCfp/KfpegfwVBzmEuqPhhfHqg7BkLRxhJmVK6IUcJczF3P37uvJJ6wkIQhCEISpvO/6U78Oh7Cms45r0KPcHZfTqVOzTnqU77P5bVai3VTn3yrh23tyPwUihQy9+zht60IV0JFRl79nD5/BCVTAAwEJAAEZoYLXxNz57upKhVrNkQc7fHulCFOqcj23+fehCqHGTbC1u049SRCH1gBjFs7eKVCYG2hCFRrQDa0DxJnwQhTVwPAoQqaS+BvJjhOajlfqsJU9LFtJQ369lhqmTGQ8f8AFu1chpSou7ZDhn+FvTOx1VVZKhUFhdLQJMbrTYY+bK/QUk079eMA6pGZt1UMsrWD5uKy1KZaYcIK7pVmvDhcLncuMmi61xBG64B7iUoVLSjA+ldhlj78l5hOXFr23NvTXP0Y06eq2owardY5kEtMRhM9iYcCuko5dpB8uYw8+C53KHK+lUxqV6bCHAxrCxgxg12qeEbEAXVWarqIRaRoxXmnFPWMTc3QhIhCEISpvO/6U78Oh7Cms45r0KPcHZfUaPqt+5T9m1Wot1Up98qHiejlnw2dakUSnVIww2fA+7wQhVLp6Oee0DP4IQmISKrrkDrPu7/BCVXQkVBjwt23PuQlVkJFWnhxv2oSofkN47r+5CEejGyOFvBCFVjLm5x45Db1pEKKoIB6WzEC190IKBikuOsZOWFu08VQml1zYZLoKKl2Tbu3isFSqQAQ0unGCLSd/HuXGzu2krnOwx+2CHG5uqDSHfZuw2js87FFqjmmrp6CLG5x3RgMLLsNCD/8gzzPsdPzdZVZ/kXM0uprPJkkYDDDbbetdSQs1WpLhIg4FClOK8hptIMe5omAbTsTguHrYRDO5jcuCSDBkYjDclVUEg3CZWrueQXuc4gQC4k260WT3yPfvElLQo0IQhCEISpvO/6U78Oh7Cms45r0KPcHZfT6boY37lP2bVai3VSn3yrsbHHNSKJSShIk6zfrWON7QMr5fPeEWSqzX5ghwHb8CgghCKTp4nI4xl54oQmOMCUIUMEDzjmhCTTadUySdY2mJAOVgMpKaAeKVxF8FoTk1Uz4Dxw8ChKroSJRqBrZO09d7e5NLg0XKexhe4NCzVtZ31oFrQDgZxVKSo1sOC24NHiOzifm9EioMiSbTfMknFYGlJns1WtNr8lZmJFgoCxM1ArUqZdIGQudmzrWro3RpqjrOwaPXt+VWqJ9mLDNX03SA0ejbmLnYD4k3XYxxtjaGNFgFQjYZHazlyar3D1Wz1xs+J7E9XEs1nfZntG34JELn84Y1GSOmT1gRcb7kJwWJpzU2IvnfD8rkaC0Go0FwYCYLnAENBtJBt2pSudpv8gF7X54/dauXOTvQ1DEGm6SwgyNWcJ2jBAN1LWU5ifcZHL9lzkqpoQhCEIQlTed/wBKd+HQ9hTWcc16FHuDsvp9EWaf7Kcf7bb+ferUW6qc++U1SKBUdcx1n3DzsQlWaq4l2FMx/V/jd3J4y4pVelMQdWD/AE4QMfcOtNckWhzZxSJEtzTIAPUb4b8cYSJVbX2jsv4X7kqFAcCbXjxOHvQhWc4DExJjr2ISKG4k7/D5yhKpc4AEmwFyhC5lGqMXOBJDQBmJNhiczsGCzZHOeV0dNHHELAi+HvMoIrWvT32d3XtmolaxQ8Gb4xlhYn4hYmlmHWa7hkq8wNwVCx1CtLNXUaDMm+LsCb4L0GgiMdOxtrYDlnx9Viyu1pCVk5Qb6jh9ZvhHx7lZUtOcwsiFZUEoSLByV6DSazxVk2im2SARfWNvrZx8ELnnTQ1k5DsbYNH3Pn9lz+cfJA0d7Q1xLXAkTEiMcOITgVmV1K2AjVyK5jqzi0NJ6LZIGQJx8AlsqhkcWhhOAVEKNCEIQhCEqbzv+lO/DoewprOOa9Cj3B2X06kDqtI/op2OH/Lb2K1FuqnPvlX9IM7HZn1bepSKFSwbcTihCq6i04tB6gluQhFJoxGGXDzJ60iExCRUZmers+coSoNQSGyJOAkSYxgZoSXS3uaAXuwnIScdURF8fFIlUVtGDtUknouDhmJAIEzfPuRZIRdXpzGRzzGN96VKo0gy1wg3EZZ2yukKUZrFo0kAkWi1r3z8hZbsMF1Ed3fMR25+ytCYplnret1DxKxdLOxaO6qz5hLJhZIGsbKBa9D0mwa6xAtfGPfuXZ6Or45m7L/ZoHnbiFlVEBYdbgUmswVGNcCQQDbPKQRiDZaijY/UJWGlQefqkRjIMDbxS3Vh0zQFtp6LTgh0PjGXCOwHxUe1Yb4jDPHJQPdI4WIwPReI07SaYqa1FrmEOkOc4k23EWve8lSN+YXBwXMVEsbZDs2kOBzPPjgs+m6W+q8veZJO+BuE4DcngWVWaZ8rtZ39JCFCql4FiR2oSgE5I9INo7Qi6XVPJWQmoQlTed/0p34dD2FNZxzXoUe4Oy+o0fVb9yn7NqtRbqpT75UPbrGDgPHLsx7FIolMEbxvx7c+vtQhVc+bZnLMDM/NCExCRQ8wPOJsEJVLRFkJF5nl3Sjo7nuDR6R7WhtUzJFw4ACzS2G4bZ3JAMVTqpdi0vAxwx98lyubNaix+vVqua6TDelqztcQL5pxCo0UkTTrPfieGNvPgvcF4c2QZDgIIwIdgR2pFtA3xCYhCTpIlsbe+Lx1xHWkdknMNnApDMFknNdWwWaBe/Xmq1WSJybLhvLcu9TxwnVLjyVCprWscGNxIOPLskDxJK4yokEkrnjI/ZPcbklVqEAXMb/8qNgJcLC/T+k0rToNF06xwi048eycdq63RdFsztnM1SRlcnvnl2xPbFZlTNrDVButYdAJ2a3iVsFwaCSqgFzYLn165cBOGYykccbELj9N1dTNAx0BOqdbW1LkYf8AlYYWv0wOdlt0MEUcjhJnha/Xpc8fNY69V2qdRp1otIET1FcnTsiMzRM75ScSM7c8QtWcyCJxiHzWwvldeIqvJcScSSTxOK9dgjZHG1ke6AAO3BeSTyPklc+TeJN+6qpFChCFR9IEgkXHHj7h2IsnB5AsFX+Gbs8fP+UlgnbR3NMSpilCE3nf9Kd+HQ9hTWcc16FHuDsvp9N0Mb9yn/8ADVai3VSn3yrsbAUiiVkJEvVmZwwHv7/BCVTqkYGdx+P+UIVS+97Rfdewv2pEKRWaTq6zZOUid9kge0kgHEIIItfivEc63a1SYcMJDnN6MizQ0G06pd2JzTisnSTbt1uX54D7pHNzkj09QF3qNudroIt80pPBVaKk2p13ZD1XvojVAsBllAEe8JFvqKriCIi+0HHqSiyVWOI6z4D3pEKr6TcT8utRujYcSFMyolaNRrjb3kgOuLWuPI2YJrZmufqNxQ6B7Wa7sMfNc4M1ejst1DDuhcNXRCKoewc/vitSF2swFQ8SCNyhhbrSNHMj7p7jZpK6FSvdgbB1s/7bTHUV3ks5a9jGi+sfoAL3+wWK1gIJPBFZ4a1xImJ65/yrBAIsUjQS4WWIaaDTc09EgdGMDsA3/wCdsRyQsfGYiPlIt5HBWNRzJA4Y43XPFWD619hMrKqPh+hmaBqatuLcPrnf79VpMq5WnO/deX5XoltV0ydYyCc5ue9bFPE2GNsbMmiw8lw+mInMqXPP+2P8eSxKVZSEIQhCEIQhCEJU3nf9Kd+HQ9hTWcc16FHuDsvp1EWbuZT7fRt89qtRbqpz75TlIoFV5tbHLz39SEqkCLISKUIXMOkul0GxJtG6NsyuP0n8QS01W6OMXaBYgi2PMG9/eHNbdLo5ksIc44nlyXmeV9ArFxeHEgQGATrQYEAAbT3KTQOk6YlsDWHXfcuOYvjxJJy+/E3WVpvR9Y4unD/lbYNAwNja+Q5/bgtnK/J9Wq1pLmMAptc9rzD5aOk52qDrRrEdq6sGyyquGSVgAIAzN1weQ6pZpFIgx0wCdoJg9oKecllUbtWobY8bd19GFQE44Acb7uxNXSpqEiRW156GrMD1pjPZwCRKlVDVkWp5xd2NyJ6u8KrWEiJXKFoMvZWpvdMu1REgwbAHDHPBQUQcLu4dVYry02b/ALdPystaqHOluEY7SCWns1YWJp0xmVrmjG2J5/0lpWPY2zkNoOcLCN5jiN+xOotETiRkj7AZ9enrbimS1TLFoW9/RAhoMCMQIHkBdW0DJZqz6Y0uZaJLm52uAMeJ7kyRwYC48FNTi8gCV/8AzAMX93zWca93ABbHhhzVKnJVpaQTsIFzxy83TmVxv84SOp8MCsjuSW1Wj0mGIg367cFK+pN/kTH6LiqGas4vxwK5fKvN1lOk57XHWbe+EThxAToqlzngFY2kPh+CKmfJGTrNucThbl9Muq80ry41CEIQhCEIQlTed/0p34dD2FNZxzXoUe4Oy+n0p1Wx/RTt/wCNuatRbqpz75V2v6jsPm6kUKgXPC3Xn54oQroSLPptfUaN5AxjFVa2qbSwmVwJA5e/vgpoITM8MBXNqM1514dMZWthivM9IaSfWSbQ3B5XwA6YDz5rqaembC3VHvun6BRAdrAAAAkkeePYtv4Wp3vmdOd0C3mbfj8KhpaRojEYzP2/tI0zlqhTc6nUHSLb9EkGdaWkxtkZi5XdWXLy1UUZ1Xn0K8CXXnC82y4KRc0593aww7cF9G5v1zU0djnSSRBnPV6M3xkAFMXUU7y+JrjnZb/RjZHC3ghTKrWY3OO45DaNsoQqaU4taXSDEG43jYmSM12lvNSwO1ZAVhoVC+41dbWu3MiJ6Jz7MlX8PYC3K3dWnzEON+dwbZJrHBx6errzBAcZbYY6uGRv/VvUZo4XNDZRfE2v1/hRyTyOcXN5e/VaWEt1piBEXwEDcrhIYCXHAegVXOwGaUdN/ttO3vvksxumad0ojbfHjkPXH0Vg0jw3WK4fODleqx2pSplwgHXDTAdlBNjBg8QrhqqZ9wZG/wDsP3WfO+pid/1xnvY4H6Faeb2nVak/xDQBYNLmAGZv7ll1EtKHBsTwT3v65LW0XUVcoPiW2ythYnnh/S7NfVaIAgmMBfG+G7NNYLlbAGKWFYU6hzQRBuDkhBAIsV5DlrkEUw57HjVEdEnpXOA87VfhqC4hpC4rSugWQtdPE6zRwP2B+w9VwVcXKoQhCEIQlTed/wBKd+HQ9hTWcc16FHuDsvqNH1W/cp+zarUW6qU++UVMMJ+OSkUShrCBYzx+OPihCnX228O1CFV9MOkESPfj8Ex7GvaWuFweCVri03GahuisH1R138VWi0fSxG7I2g9gpX1Mz95x+qVpgc1hFJjS4kQCYG+eoKy1jWCzRbsoJHvIuMT1K8By7Vq1KrjWbquiIAIhuWPHHepBay5yrMzpbvGI+y5gpXBk9ydZVdbC1l6zmpyu7XZo4Y3Ug3EyDBcSZMXOW9NIWvQVRJEQbhZewSLWXP8A44xMAC5vOZMd0LCq9LPjkayJutrAEdb9FdipQ4EuKxVNLqOBDjYm42C9gR1dmK3ErYWggpQMYSOG9KpSAc1NN2qQRYhCRzQ4WK1NcSAXXJg93cuCrKqSaV2s64vhywywVmONrBgFaVTUqJQhQRI4pQS03HBC00jIBzIC62N2swO5i6vNyukB9XVMtZrRa5ifHZ3qRGKdSLvrADDDvSJQuDzi5K9I9rmesSA/YBk7qGXBRyaXp6IFspxtcDienS/Vc/pjQzqx7JIs72d25+XLjdczlDkP0dLX1pIibWvayp6O+JDV1YhLLB2WON+uXp6rM0h8OMpqUyteS5ueGB7WxHu64y6tcohCRCEqbzv+lO/DoewprOOa9Cj3B2X1Gj6rfuU/ZtVqLdVKffKMTw8T8vFSKJXQkUOMCUIVGUoGw5xtztghKpvuPcfn3IQuTypV0hxc2i0Mgeu8i85NiQDbPakUE22ItHbuff3XDrcgaU6m2Xl5OLC67dkkmDw3pbhZz6OpfGAX36H9+K5tTkDSB/pk8IO34J2sFUdo+cZC69Pza0YUac1Kfo3n6xMucOAHRAtZQSzxxYyOAvlc2WzQUzgywZY8eK6GmV3mGsaYOJNrbMbdipVsznxFkV7nj/ZC24aCUOBcPVc2qLkSYOIMWk8LYLH0XQmaTXkJBYQLdhhjfC2HkrMh1cFlq6YBPRcYnAbDHfkupuoEDTR/S7HZ4bcJRdCbRqawmCOKVC20D0R2dllwFfGI6l7QOJ9cVaabgKtbRGOMuEmIm+F7d58hVw8jAJVR+gMOIyjE4RG3YlEjgiye2mAIGF+/HxTQ4g3Spg0gwI652ixgdq0avTrIrNjGs7jwA/daDBrC6PTO3HtHeqkXxG6//YwW6fynmNBru3d6c74kx+WPDv8ATgjZpe3esCrqTUymUixNvQWTwLBBCrgkYhKudyhyOyqQSS2BFovs7FtaN07UULHMaA4E3xvhz+qyNI6FgrnNe+4Iwwtjyvgckp3N+kQB0hGJm542hWGfFFa17nGxvkLYDtx+pVd3w1ROY1tiLcb4nusfKfIjKdNzw50jbBGO4LU0Z8R1VTVMhe1tncrg5dys3SXw7SwUz5WF12jjYj7Li87/AKU78Oh7CmujOaux7g7L6hTMMaf7Kfs2q1FuqlPvlWYIG/PipFErISKj8h19nzhCVXQkQhCzt0lom98c+rDdCrSVkETtV7wD3UrYnuFwEqtSZq67QMr32xkQkqqsx0xmjscLjkfYSxs1pAxySagEEA62wzAJznrOapv03AItdpuf05FSileXWOXNRUeXGTGEW871zVfXOq3hxFgMhmr8MIiFkprGg3bIMdXfgrlBXX/65Djhb+Vdjk4FZ9ILQ8gW3b5Ist/R8sbw/U4OIPcAX/CrVbbPHZVWgqqJQhNpaO524bT8FXfUtblirMdK52eC0N0YtBgznEX7dqwa6jNS/aXxt5YKz4cAYKA7j2FYMkEkbQ57bAqItIzUqJIhCEtmZyPmVk1T2vf8q0YGFrcVZVlOhCEIQs/pan2f/sNg+Y6gpdVn6vRNueSZRe4+s2OuU1waMilF0xMSrDyvpdNjC2pfWBEDHj4LW0RQ1VRNr02BbY3OA99OSy9KVlLBFq1OIdhbMn3z5ryHO/6U78Oh7CmvRDms6LcHYL6awGGRkymSD+G2PjngrMW6qc++U30m23HDtUqhV0JFRmJPV2fOUJVdCRUqG3d22QlWavouJb2dQFuxYuktFeIO0Yfm5HL+Fbp6nU+UjBZAB53bVyznSx3iJI4EXw/ZaIDXWcpUKehCEIQkVdHGIgRutt6lpaP0lJSkgDWDjlxv36pj262ZSAu1aSWgkW6clWUpyFp0aqI1HGNhBjq71RqIiDrBaFNMCNQpz2tmC946zA68Bj4Kg6eNr9RxAKsFzQbEp1KkHACSRmce/aiRzXNtmCkcRayh9DZr47AeyFmO0fGciQoNQKukUBqWdJwOGfDD5KrXU0cEBeL3HrwTmRguASFyK0lKlihfK7VYLlNLgM1QP3HsUjqSUcFGJ4zxVgZVdzS02KlBBFwhIlQhCsxhJgCT5xWjo/Rk9a+0Yw4u4D+eirVFVHA27jjy4lcfnaDTaAGetY1bSRclgGLRmdtl6Vo7R8VFFs4/M8zz6dlw2mqyWT5rdL8hy5+a8zzv+lO/DoewppDmt2PcHZfUKA6LfuU/ZtVqLdVKffKYpFClPZAtbZsnAWwQlUtkCInh8D8UIVg8ece9CFDsR1n3e89iEK6Ei52k04cT/VeeEDuXIabp5Gz7U4tOXTDL8rUo3tLNUZhJfMGMYMThOSxQrizBtbaw3O3DLLj27k/5OqTFMoh89ItiMtsndhEd6Q6vBCw8q8rspnUu51pjK4sepbGiNHySyNnI+UHjx7disyu0pBTHUdcnpw74rNofKzajwwNdJwwvAk+C6qeZkEZkfkP6VWl0nFUyCNoIJ5/2uiGHYfPFU3aWpGg/P9AffmtTUcpaQ09IGcBnlu61z+lK7xTgI3fJbLLHHNSsbbNWp6W2Q0AjCOiQLmFklhzUi06NyhqyNWRltn4LqaLR0ggFyOYzyOPLNIJw3BKr6Y90gmAchs44rUjo42WJxKifM4pVDR9dwb3xgPMdqdVOaIzrAEHCxyKSJpLsF2W6E0bT1n3Llm6NpGm4YPU/crT2juabSohuA68+1WooY4m6rBYJpJOawadozgS4OEE3Grh37fFUq2AW2g81C9vFZC7VxPHcdsLnqin1zdufLn/P3U8EthY5LS7RX2IvtGY7cfOK25fhaRtPdp1pOVwAPrn6KqzSzDJY4N+pSarXAxbeNmyclkz6Ojo3BtU/E/6sxI5Xvh6/VXI6l0wJiGHM5HtxWnRNIaxl51pMjP4C0fNdjR6RoKekbsnXtwA+YnK+rzPXDqsWalqJZjrDzOQHfovK879ONR7Bqua1odE/Wk4jsW+w3F1ymlXO1g2xsL48CuLzv+lO/Doewpqic11ke4Oy+o0fVb9yn7NqtRbqpT75V1IoVRxvuF/PehKsr+UmZSeqPFClEDytDKzXixB3fJCjLS3NVgAkzEmBfZx3ygC6RT6Xe09cbt+wpbFCyaW8l2EQM9pg5Fctp+YF7Y7ZY/XD8LRomWBclLnleQhCh2FsUDPFIvKcocgPNToS4QJcXR0jjN+vPFdPT/EFLHFaY6pGTQDlw6dOC5mp0DUyS3h+YHMuIz49eqmhzdqBziHluqei6T0t9jZVpviemdE0FmtrA6w5Hzz9FZh+G6hsriH6uqRqm2Y49uX1XpadGAAS50CJJMned64uWrkkcXZdBgB07Lr46djGgZ9TiSmMmQMZnK9lp0DjVPLDhYXVeWnDcQVl5X09tBo1g4vcDDRYWzJJmOC6Kk0Q2R2JvbPksnSFdHRsBdiTkP36Ll6FpbKwaHQHtykjZcbcMF1OqBgqNFXx1LeTuI/botTdEY4dFusL4OMTxmNyzazS1JSO1JXY8hifPktSKF8ouzJd3kjRQxsiL2ETYDK+c+CrS1bKkB0e7wVqKIx3vmtdfSA0gEOMzgJwjHtUNlJdLGnNtZ9/7Ta8X2edoRZF0yoNdlsxInbiJUcjNZpbzQcQuc2gQZdbpXGJjKwm0DuVLRmi71QlnAIGQ6jj/HVQ1UhZT6rDjx810tbceu3z7l2a59Za+inEC83EnPeTtXPaX0HHUxufE3/sJGNzjzvw9gLSo690bg15+XsraPo8etckdl8O8diu6K0ZHQxao3jbWPM/tyUFXVOqH34DILS9gIggEbCJC1FTXzHnwP8A9tT7tH2NNUTmtVuQX02j6rfuU/ZtVqLdVCffKupFClF8NLtxPYLdwCZJI2Nhe7IC57BOa0ucGjiuABFjZVaLSFPVs1oneXHzC1pIXxmzgpV1RLRS01wEWcP7hPf8UKF0DTlgtbOUWH1mx2EJkkgjYXuyHmojTvvglEzc4lef1M5nldIeP24ei1Y2BjQ0KFCnoQhCEJbTc7Z7sll1l9pitCmtqYKyilglittGlt8rgi/1UrZGv3SD2QVCnqeUNEqGmPQwyoHNMyCd46Q3z1L1mDRtNEwNbGB2z+uZXGVFVUuxZJj2Frdssl5XlLR3GsynpNR8aog4loIMSc4MSrWoI2EsGKypRtatkdS8luQNhgThy52ut7ua9IW9I8OtMiQTu2dqrirdyW074ZpiANd1/L9ls5P5NdQJbr6zDcCLg5nwXJ/E4jeGS2Adl3HD6fkLW0VQOotaMP1mZgHgeP1wW/RNNAdAMjNoI7b8Fk6Or3U3yy31Psf2WjIwOxGa6mj1g8SNptaRxhdRFK2Vge3IqsRY2KYpEJR0gZSd4w+aeGEpQ0lUZDnOO4DPC+3rWnRNsw3zusfSNxIB0TWGwV1Z6oNYG5kGfq4bLz5hLhZCtUyOw+NvfPUkQroSL5fz5+m1Pu0fYsVE5rVbkvpdJvRbc+pT9m1Wot1UZ98oqOMQRjaR324TtUihSNNrW1RnjuC534j0gKem2Td59x2HE/j+lpaMptpLrnJv34LDVfA2rh9HUL62cQsNuZ5Ae/qugmlEbdYrKF6rTxGKJsZN7AC542WE92s4lSpU1CEKjdKItDiN4w+SxqrQsMztdh1Sc8Lj6cPeCkbIQtVPSBnY9x4LBqtF1ELyGtLhwIH4F7KUPBC36No4c0Ok32YY962aLQ8BhDpQSSMb4W8v3VCaqeHkN4Kh0V2V+7gq1RoB1xsXf+37gfhPZWj/AHH0Tqehixdc93z61oU+hqaINLxrOGNzz7ZfdQvrJDcNNgVfSmBwi02jaJPyPYr1XSxVMZjkAP46qKGZ8Tg5pXMNQWkgThJC8jdG5ri0jEYFdgHAi4WvQtLBIbIOy4m3+IXd6C03JUPFPOPm4O524HrbG6wK+gbGNpHlxH7LNy9yONIbYw9s6uwyBY8YF/FdUufqqfbNwNiMll5M0qpT/laRZ3S1Xn6wbiOoXnMcCqM8Wr8zclu6KrZXDY1Bu7gef8j1HYp2kaa0mJEA4zu89i5fTcpfEYWC59++BWy2VofYq1OoHAOFwcCMO0LnJdG1EcYlLcCL4cO/JWA8FPoGxxtsJE4mLZ37wuq0NMJqUAjdw7qJ7RdVbpDiLsffIk78bxl3rX1QmWHJXoVy7Fjm447ojtnuSpQVt0YdEb/N9604gAwWXM1Ti6VxN8+KszMb/G/vUigVNIrhu85Dzks/SOkoaGLXkzOQ4n+OZ4d7BWKalfO7Vb5nksVTSHGxNt3mVxVT8T1koIZZo6Z/U/cALdi0XAzE3PfJQyu4Z9qip/iOuiI1nawAtYj1uMb+eKdJo2B4wFu3uy8Fz3+mVPu0fY013LHFzQ48VnEWNl9Oo+q37lP2bVdi3VnT75WbS6GtrO1nghhaA1xF/WJG/C6JXFrHOaLkA4c+iYwAuAPNc30Eydd5mb623z1LyirqpppS+cfN1GXS3BdfDExjAGZJW6ZiQNvWczZd5oCgjgg2zSSZACeQ6D6rLq5S52qeChzoxW+qqWNIZ/U2+8IuhNQhWpsLiABJKE1zg0XK10uTXH1iAO0oUDqgcAulTYGNgYAIVUm5uVZggAbghCkoSLDoAz3gGcZAdM9qxtDtm1Xumve9sc8PwrlUWXAbyRpuhAnWAnGRxxI7FR03oTbgzwb/ABHA28t77q1QV+ztHJlwPL+FjpUg31RGztnxXDQ1UkMrZWnFpv7+y3nxte0tORW+npovrSDuBPnrXodL8Q0csYL3arj/AK2JN+lgb9FzcujZmOIaLjngPum19GpuB12MIMTrAYjA3zC3bXWeQCsGmaNqs6JJbgbyQDvJk48fFY0uiGOqhLm05jywt0vbBaENUSNV2fNeb5Z5VfSIpsn1QZuc7CCYHq7Lyrr6GKRpY7dPBVNJ6Znpy2OKwNrkn0tw4G+C0c1+WX1Hmm+TILgYvNhFvNlA6ihpYw2IWby/tS6E0vNUyOinIJtcH8YYdl6fVOw+d2Kg12ro9cJGkTbEAzbDZ17bLE01WSQsbsnWufeKfH8xVtGc8A6okHbtwxJVnQ0+lDHdzA5pxBc6xx+uHHJZOkG0rn4us4Z2F/f1VRpribRlvGeBm6jrfiWWB5a1jcz/ALa2XHC1vulg0Wx7blx+lvulvcSSTiVyddWy1kplkz5DIds/7WvBAyFmo1VVNTIQheG57/TKn3aPsaa9Vh/xt7Bc+7eK+m0jDGn+xns2q/FurNn3yq1H6rZz9590lMqZtjE6SxNuAFyU2KPaPDb2uuU98DMry6lpKivqC1uLjcm+HHEnzK6572QsHLILM0WXq4wCwVD2giCJCVCX/Cs/pGEdSLITiUJCbBdrRdF1BY3OMjuEYBCz3vLjcqNK0zUIkTOzz70IawuyV6lXEFrhgJgEGbWglIm2TDUG2ONvFKhK0qrDZaRiNmBt4kLN0tUy01K6aK1xz+n5VmjiZLMGPyP9pOhOMxc3nrIKzfhqrmqIXmVxNnZnrw7K3pSFkb26gtgtFSo4ZNicyRwyXTAArLS36ICJiHbiY89Sxa7QdJVBx1bOP+w587ZHr++KuwV80RAvdo4LE9pBg4rz6toptHzBrz82YIPvHBdFDPHUMu3LLFNZXdFxrNG3LrXTaL0vpHZbR8ZkYMLje/8Ar6eazKqjptfVa4Ndy4fx7wVtLvScWxeLREdITMLroKhlRG2SM3BWUI3Ry6rswuLT5IFeoPSCABctdeMgZbt96jqZzE24zKlk0bDVuBkGXL7Lv6PotOiAKbGtmxNgTGEk+seJ2rNaH1BNzirwZDRtGoywywH35qpqawLjrQLxBgjG7Y89yv08DWtBIxVKpqHOcQ04fT8/dK09oOqQC3fhbEWWVp6NohbI2MOdewGrfPHLy75DK6n0e9xeWOdYd0rWO04bbQuLm0vXSYOkIthh8v2stllHA3Jo88fuoWaSSblWRgqVquqJgnhila3WNkE2SP45skQ6xAwxnZ29x2KTYnO4Say0U3yAbiduKiIsbJQvEc9/plT7tH2NNeqQ/wCNvYLAdvFfS6dwwf2056qbfkr8W6s6ffKcpFAlVNHa7Fo7L9qYI2BxcALnjxTxI8C1yuE8QSNhI7DCer7TcAqJQlQhC1aPoRd6wIFsoJnjuQoJJgN1dY0hAGQiLnLDihVLqzmg43QhVflx8L+5CFdCRI0xhLbXuFmaYppaijfHFvG3S+INlbopWRzBz8krRtHg9ICSD1YfNRaF0c+hgMbyCSb4dgn11U2d4c3IBatQLYVJGpx7T8UIWetowdrbRgZOxU66jZVQOidxGB5Hn9bKanndC8OHn1S9AdMi8YzJzWJ8MzymEwPZYMyPPE3HcFX9KxsDxI04nh+VoptZgI4ArpWRNYLNFh++JWW5znG5KTo9LUGqJGs43EWvvtFln1cLt+97LUo6gE6luybUYQ3Fzjl6tt9gPJVOF1ng3srkzdZhFrqoIfmQcCBb/HitmKdr8BmsSWB8eJy5qlYSATJtI1SdkwVHUsaQHkOJbiACcxjkM75WN+XFEJIuBbHDFY+qPhkvLtIw7KodZpa0kkAgjDsV1VO/WjGNzxsb4+SFRU6EIUoQgCcFYpqSapfqQtuc/JRSysiGs82C8Lz2+mVPu0fY016dGCGAHksNxuSV9IZqgNLiB0KcXiwptOKuxbqz5765sp9O3J7TxI8R81JcKLVPJB0xu1s5dIX+CY+QNaSU9kTnuDQkuNMODi5hxky3HI+I7FUp6lznkP8AJXqmmDIxqcM0416ThBdTI4tIV64WdYhFHRmAhzQNxBJHVeEqUvcRYlNebid593vSEgYlNAJwCNcb+w/BReJivbWU/hZrX1Sj0g3/AJXfBHiIv1BJ4aX9JUa0kdeIO7bxKcyVj90pj4ns3hZI9Fj/ADDty8VLtG3tgksbXsmeid9oexvwS6w5JqqGEn15OIsOGWOSaJGk4WTi1zcwn3A2mO0pHE2JCaLXxWJumuzA4XB71yTviaWB5ZUwlp4C/wC4y6j1WyNFskaDE+6jXe/WAgA444YRPbkp6XSNTpWOVkTQwWtckk3P8XvhyUctNFSOY55JN/t7C2UKWqI7eK3aKkZSwNhZkPZ9VnzzOmkL3cVJZcHDsurd1EqFkzum2Rm49yjc26c11v34o9EIJ6U8b9QwlYznPY4tNvoFutax7A5pJHcqjKOtBdJtjgcryIWlDTtAva3Tqsuepc4kXv1tw5YplE2jZPcYVkclVOOKTp1GYcJJwi9xlbjmsXTWihXMbY2cDn07fyOpwV2hq9g4g5H7++6yCk6JItuyvF1yVT8O1UTDI3EDgMXZ2yGF+dibLYj0lC92qcD6Jui0NY3mPer2gtBiUOfVxm2Grckc74Ag8lBX15ZZsLsePFMfoX9J7fkFeq/hWF+NO4tPI4j9/uq8Ol3j/IL9sFZgbTxMvOAGPUNm8rY0ZoqKgYWsNycyfeA93VOqqn1JuRYD39V8658/Tan3aXsWKY5qy3IL6VQN2C0+jpxO2aEJ53Aom/5HLtfzf+n/AOyjUyXpNGo9pa4U4P3uIQhFDRNQy1jQYj13YQB/TuHYhCmjyhTJLS5gcHasTidgmL49hQhcoNlz5NhUf/8ARPvVeSpkHyBSx0kZOucfsrimMYE8FVLnHMq2GtGQVk1OQhChzQcUJFMISpZpjWwFr9Z8lO13WtdM1G3vYXU1sOsd9vepKfW2gDTYlRVIbsyXC4CGNgQtxosAFguNySq1aIdiPioKmkhqW6kzQ4e/MJ8Uz4jdhslaNQ1S684ZdfWqOjNFMoC/UcSHWwPC1/rn0U9XWGoDbi1lpWsqaEIVGYnj7ghKodTzBhQvp2PNyFNHUyMFgVIIAAJ7VI0BoAUbiXOJQw3PH3BOTFYiQg4hKl09VoDQcMs1HFEyJgYzIJz3ue4udmUNfcwDkdmI38E9NS69Fxu06p+84jsw7ihKCL4pOjcnwdZ5k7px2k5pVI+W41QLBfPufH02p92j7FionNX25L6dRo9FsteHarAYY6QQ1oIkY3b3KB8bibgqZsgAsQm6h/6vZUSbJ/6vf1Ttq39KNQ/9XsqI2T/1e/qjat/SjUP/AFeyojZP/V7+qNq39KqKW6p+WojZP/V7+qNq39KGUomz7kn1HZ+KaacnMpROBwVtXc/8jvgk8N1S+I6I1dz/AMjvgjw3VHiOiNXc/wDI74I8N1R4jojV3P8AyO+CPDdUeI6I1dz/AMjvgjw3VHiOij0d5h+X1Hb929HhuqPEdFJZ/a/8jvgjw3VHiOiq2mYwf+Ry0RNYWssx1NckgqdTc/8AI74Jdv0SeF6+ihtGMA//AG3fBJtuiPDdVOpuf+R3wS7fojwvX0Rqbn/kd8EbfojwvX0UClfB/wCRyTb9EeF6+iksOx/5HfBLt+iPC9fRLdQJxDs/9N+fXuCje5r95qkZE9m663koGifiEfcPiBKiDI73t6qUmXV1db0Vm6MB9V/Wx58VOJQBYBVzTkm5crin/a//AG3fBLt+iTwvX0UeivMP/I7zt7UbfojwvX0U6m5/5HfBLt+iPC9fRGpuf+R3wRt+iPC9fReB52c3dKraVUqUqD3MIpgO6InVptabOcCLgquVaGAX1lCVCEIQhCEIQhCEIQhCEIQhCEIQhCEIQhCEIQhCEIQhCEIQhCEKtVmsCJIkESDBE7DkUIWI8mnKvWH/AHN97d6ELLpmiVAdVlR5ENMmpqkEAtxFMyDYkHNCFme2s4kazmktlsVpANttHD+YNvqjBCEeirteRrF17TWixwBAo8D142uIWvQ+T3loLq1ZpkjVFRrhAMDpGmCbAeboQtjNCILT6WqQ3IkQ60dLoycNuaELWhC//9k="/>
          <p:cNvSpPr>
            <a:spLocks noChangeAspect="1" noChangeArrowheads="1"/>
          </p:cNvSpPr>
          <p:nvPr/>
        </p:nvSpPr>
        <p:spPr bwMode="auto">
          <a:xfrm>
            <a:off x="307975" y="-2408238"/>
            <a:ext cx="5086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10" descr="data:image/jpeg;base64,/9j/4AAQSkZJRgABAQAAAQABAAD/2wCEAAkGBxQSEBUUEhQUFhQWFBUYFxQVFhQXGBQYGRQXGBgUFhgZHCghGB0mHBcaIjUhJykrLi4uFx8zODMsNygtLisBCgoKDg0OGxAQGywlICYsLCwsLywvLy8tNCwsLCwsNC8sLCwsLC8sLCwsLCwtLCwsLCwsLCwsLCwsLCwsLCwsLP/AABEIAM0A9gMBIgACEQEDEQH/xAAcAAABBQEBAQAAAAAAAAAAAAAAAwQFBgcCAQj/xABCEAACAQIEAwUECQEFCAMAAAABAgMAEQQSITEFBkETIlFhgQcycZEUI0JSYnKhscHRFWOCkvAWM0NTorLS4ZPCw//EABoBAAIDAQEAAAAAAAAAAAAAAAADAQIEBQb/xAAuEQADAAIBAwMDAwIHAAAAAAAAAQIDEQQSITEFE0EiUbFhcZHw8RQyQqHB0eH/2gAMAwEAAhEDEQA/ANxooooAKKKKACiiigAooooAKKKKACikMTi0jHfYDy3J+AFVDmTncxOsUCx9o5sGmayr+Jguwvpqbk9KtMunpENpeS7VxJKq+8QPiQKoXD5sS7dpNizJppHEAkYv5jV/WnuSip09bIT2WluIxD7a+hv+1cf2tD9/9G/pVZyUZKgks68TiP2x63H70vHiUbZ1PwINVApUHzKLBbk76C2hO2/ja5q+OOulJWq6Vs1CisfwfGZovclceVyR/lNxVh4fz1IukqK48V7rfHwP6U+uJa8dyizy/Jf6KiuF8wwYiwR7MfsP3W9Oh9Calay1Ll6Y1NPwFFFFQSFFFFABRRRQAniIQ6MjXsylTYkGxFjYjUHzFQf+x+G/vv8A55v/ACqwUVKprwQ0mQsHK8CG47Xa2ssh/mvKm6Knqf3DSCiiiqkhRRRQAUUUUAFFFQvM/MsWCjBe7yvpFAmskrabDoouLsdBcdSAZS2BLTzqi5nIUaanzNgPMk6WqgcV52kxJeLAdx0zEl0cyMqPkPZggJZjoCXvv7pGlNw/GOIcR7XFtK0UUaM0UaKpQ++uVC+lwQbsdTfS2lleDpFiZxDG894UAnkMpVpuzLZYYwje7nLEtodPO9OWNT5Fut+CRxWKlwsXbMFBVLN9JnZp5TmNiVS6FibdfEXAqgpjW7XtdMxYsb6gknY5r3HTWtX4dwBY+zdUhjkYfWMUDOWaxyoxsRa1tb+p1NT5o5GaHNJBYxAXKs3e0Hea5AHp5U/DkhPT+ReSa0ROI5mxMhuZmXW4Cd0DyFtbfEmtA5M4scVCc5BkQ2YgWuDqrED1GnhWSo1XzkeSWOAOJEjibEqhBjzGQtkWxYG6+A0te9z4Nz456OyF46fUX/sqOyp92VHZVzDWR0iWF7E+Q1NU/mnH6qozC6310Fr2018iNQKunFkVYyzusarrma1hofHr8NazHmPiiSyLkYuEUL2rLlaTzYeI8bC/hWviRutic1aWhJZaUEtRglrsTV0zKSPa1YuC85zQWVz2sfgx7w/K38G/pVN7avDNVKiaWmiVTXg3Xg/GYcUmaJr295Toy+TD+dqkKxXl7BT5xLExjKk969iNLgEa3B00I2sbG4rVuD8U7QBZLCQDpoH01Kjp8K5WbHMVqWbMdul3RKUUUUkYFFFFABRRRQAUUUUAFFFFABRRRQAUUUz4vxOLCwvNO4SNBdmO2psB8SSB60AI8a4wmHVbhmke4SNQWLEbk2HdUXF2NgLgXuRVK4txCDRsWyo797LKyXXu6D3ioHdFhe2YC2ute8T4euMmTFLK6MVUCSJ21i1KolzlVTe5OUk6HQ2NK4HlyEQCKVRMLklpvrCxJOpL3N7aXq60ipnPKfDQs6GCRpE7dQkLqw7YIDfEOUuoWPPcHXW2xsKnuI8uzHi6MrkNI+fMi5FWBFTMWZWuWLnLvfS50tV/w+CiiGZVSNVVvdARVUnM2g0AuL1Q+O81jEwy9ji+yQd2N0R1Z2yl2Ei3LogCqolAF2l2sNWzbp7RRykivc44y3EZY2d1jjcWJbtWFow1gSbi7W0zC3XUVpOFxonwQjxTPBJLAGZsjoEWSQpH3yMqudO6Tf01rKOWMBA6M8sOKnfOFjgw4IDDLmZnkAJG42IPzrTOY+ZsMcIwRoMUkq5mgkxCpKi5FsETLmcgqWILBr3sdRZmSfEpFJflsoXN3LyYGUIs4kLWYJlOZUI0ZztqQdBU97K+FJNJJI2rwlCim1tb3Nr3B0AvbrVBmlLMSXL2sAzXuVUZV3NwLAADoNKsPIfHUweMWSXN2ZUq2UnS9iGIB7wBGx+PStNzXttb7ipa69m89nVM5h59w8KusBEsynKBZsgYGzEtYZgPI6+PWrHzPxpcLg5ZwVYqLKL3BdrBVNviD8K+fGkJJJNySST4k6k1l42BX3odmyOeyHuJxrysWkZmYk6k7X6AbKPIaCrLwPkyXFRLIkiBSGzXB7pFrC3W4Pw03qnBqfcP4zPACIZpEDAgqrHKb793a/nvXQtVr6HozS1v6iV5o4KcFMIzIr3QNcaEeOZbm2u3jUR2lN3mLEliSSbkkkknxJOpNeZ6tKaXchvv2HPaUph0aRwiAs7GwA6n+PjTO/jptv59a1vljliPDRhj3piDd9Ra/wBlQbaaDf40rNmWNbL44dM74Zw/sYVQksRqzHqT/q3pTfhfFY8QGaEnukC5BGu4IpLn3HyYfDBojlLSBC43UEMdPAnLa/nSfJyxjBIY7C4vJqCc+zFvDYaeFq5zncO38s07+rpReOD8T7TuP74Gh+9/7qVrP5MaucorfWhBIAL3K30KnrqLabXFXDgnEhPEGG9hcEWOo0Njt8PjSWmhiZIUUUVBIUUUUAFFFFABRRRQAUUUUAFU7m9o5mXtAGihbMQxOXMPt5QDmK7D4nyqzcUxPZxkjc6D4nr6VW41qUQxjwfESzAOYzClzZXHfkW/cbL/AMMWsbHvX0sLazcSU2gw3fLEknoOijwA2v57+mlPcDG2QZ7Ztb22Gug87Cwvpe17DahgZH7TecXeZ8JAxSOM5ZWU2MrW7yXGyC9iOpv03oCMQCLmxtcX0NtrjrW9c4+z6HHlpQzJiMgVGv3O7mIDrY6XbUjXaspx3JOKw+Kgw8ixNJOSIwsndaxsSzWBUddr+ulbMNxrSEZJezZvZlgDFwyG7K7SZpWdSSDna4uepC5VP5bdKg+NeztsTxRpT2S4VkvZRZs4TKFZRa937177C1XHlPgv0LBw4fPn7NTma2hZmLsR1AuxsPCpcN+5Gx6X/pWf3GqbQ3pTSTPlrE4dopHjf3kdkb8ykqf1FeA1o/tJ5HKtNjIGdlzF5Uf7N92R2N2H4QNBoNrVmwrp47VraMdy5emOo8U4RowzBGILLfRiL2JHjqa4BpIGugaaimxQNXuak70XqSBXNVm5M5dXHGRc1nWNiAWyi5KhCTlJsO8SBv3RpqaqhNal/Zf0SXARYEBcVKkjSSTAs6rlDZZo10VSSVzdMu5pOa9LS8jMa29szSXRiLhgCQGF7MAbAjyrRODc5SfRFEUGmHRTPIx0yg6iNUG5F9ToPOmHtU5YGGl+kxWEMp7wuoyyG5OUdQQL+RvUhyZybi0SXtckcc8KWBtIwdXV0zJa1rZgRf7VKyXjvGqZeJqa0SXN/EGTAoY5EcTsFEj90BJEdg+lgLaWv5bmqxyZwITRjtkkaGRXcd9ljLJIEAIVtTvvb3etWHiHs6M8xknxTMLWAEahlG4QMWIyA3sLdd6sPDOFrhoEhS5VBa53JJuzeVySbba1meSYjUvuO6W620MMJw5IkUKijKtgRc20F8pa5ANh16U4wWJeKYMAMlu9qcxNxcWta1ut9wKcSrTZxWfexhc43DAEagi4NdVC8uYq4MZ6ar8Oo+f71NVUsFFFFABRRRQAUUUUAFFFcu1gSdgCflQBAccnzS5eij9Tqf4prEtNsPKzgO4szakDUAnwp9CtSQLwrSHB0l7aUyFirBMotZUKNIjKviCArX37xvbQU9hWnag20te2l9r+dBJ3GwzZb62vbyJIv+hqL4nyyk+Nw2LZiGw4aygLZ7g5btuACxNhvp4VUuI/S8Pj/pD4p5miw7yzYWGMiJIQT3QXfKhOUkEkuxU2AXa5cvcxR4qLtQkkS5gq9suQvmUMrJf3lYMLHrrpV+lz3RXafYlZDbUlQgUk3/cm9gAKqXMPOhwig/RwIzcQtJL2fa5VBIVFRmUWuAWAGg2BBNox08aRlpmVI11YuQq2GupOluv+iKzH2icQweJjimka1sxhVdZMStwCRlNo0uoAdtfesNqnFKqu6IyVpdgSfEcahnd3jw0REccMbuShIfNJIRpna4VQ1rDvAa3NZrxHBNBK8T+8pI6EEdGFiRYjX1pGaQGQui5NSVAOqjwBAFePIWN2JJsBckk2AsBr0AFvSunjjp8ePsYbvf7ngr2vK9povZ7RevKKkNnt6kuATuMSvZtCsjd1ZJ7FEJFrksCNhl1B301sRGVYcHyNj5oVljw+ZHGZT2kIJU2sbM43v+lUtpLuy87b7Gtct8tSjLNjpjiJAndjcRtHCxtmZCF1JsLEAWBI13q0MKr3s/jxEXDkXGAo0edQHK3WNdFuRpYAb+ApLF8/4FTGFm7XOdeyBbs1G8kv3FHW+ttbWrk2qqnrv+xvlpInpFpnKtRX+0/Z458LilWHN3sPISMsykqoW99HzX006eV5uZao5a8lk0yMmWmkgqI9onHWwmHXsiBLI+VTYHKBqzWPoP8AFVPfnftGgzyyIt/r0SNbHU+64bMBaxsBfU6namRiqltFHaT0aPhJ+zkVvA6/DY/pVyBqiRSq6hkYMpFwym4I8QasnK3EDNhgWGV0eSNluDbI5Ck28Uyt/ipTRdMl6KKKgkKKKKACiiigApnxeTLC3mLfM2/anlRXMTfVqPFx+xoAg1NgSdhr4/pT6EUzip7DUkD2EU7QU2hp0lQSRo4MwbFuHVnxGTKJEzJGqRKgTKGBYZs7bj3/AC1IeHQYcLJiHRnW4WaVYl7JQL5IrACNAB8dNSTrUwtZn7aeMKsccEchErZi6qR/uiLFX/MwWw/CaZjTuukpdKZ2U/2gc6txBhGqgQI5Zd8zEXUMdbEWNxoDrVQVa9AroCutEKVpHLvJ1PbPAK6tRaurUzQvrPKK9otU6DrPKK9tXlqCVR5X0XyDDk4ZhQGzfUq1/wA3et6Xt6V86GtR9nHLeMeCRnnxGGjdIxFYgkgNmzBXByrbQWtfMelZOXKcd3o18avq8Ej7WuaXg7PCwyZDICZmTWRYyQoUDQC4zHcHubi9zlfBcVFGZu0LhXws0a5dLuyDKrWv3Sw/atu4X7PMJGzPMpxUrklpMR37km98vu321tfSpccuYNdRhMPcXItDFf003rPOeInpSHvHVPbMb4bxtsRhHgx0PbxRwSNBOwKPGYxfIJspvmy5etyADe+lj5K5mY8MkSMNLiMPmyrIxvIjMWUg/hBIy/hGwIrNcfNKmeB+0RO1LmBhlCsCwB7PZTYkaafIUhhcY8eYK7qrgLJkNsy3vlPjsdD4Gn1iVL/cXNtM1Lh+ETjGHjnxagPGZEIjEia3GxLnS2XS299ac8Q5KwboFEQSw0aMlW2tqTfN/ivWZ8J5imwZcYaQ5GB0dFGpW2fKGIDDpqdhcdKuvKHM8+LxKo7BlXDsz5YwlnzIAScxzaE7ZRrtpSMkXPdPsNmpfldyb4PwiLBxmKNmOZi/1jAm9gDawAA0HSrVys6gyoLBiVc+dxkzfJAPQVEToCCCLgggg9QdxUhywoWWw6R2BJJOhXcnU1lb33Y1diz0UUVUsFFFFABRRRQAVnntg41JhI8K8TWvOc4sDmQJcrY/xatDrMPb1HfCYY+GII+cTn/60zEt2kymR6lskuEcVSdpAl/q2UX0s4ZAyuhBN1IO/kam4axzgfMIhbDz2Cqq/RsQiZj3B3oZCpO+r66+4fG1a/hpAQCCCCAQRsQdQRU5I6WRFqh3iMbHDGZJXVEXdmNgKhMZ7R8DHEJEkM1zbJGAJB+IpIVIFUD2uY3Pio4gWtHGCQT3czEkMB420vVHC1ow8VVKpmbNynFNI3PGc9xz8OxM2CLCWGJCQ62MZdst+qsVAJ6jQViEsjOxZyWZiSzMblidySdzU9y82KihxHZQPJHPh3RrKTZb27UWFyF7wvtqfCoNlF9DcdDa1/StWHEobSMefO6SbEwK6ArsLXQWtSRjdidq6tSgWjLVtFeoStRalcteZaNB1CdFq7K1zlqGi82POFcGmxUywxJmdvkq6Xdj0WxGvXpckV9MRpYAC1gALDQaeAqucgcujBYNVYDtn78p/Edl/wAI0+Nz1qy1xuTm9ytLwjucfF0Tt+WFeGva8asxoIfmPgMGNi7PEJmAN1YGzofFW6fDY1GcD5XhwmGbDi8sbuWbtVja9wBY2UAgZeoqyvTWU1bqetb7EaW9lI4h7PcC7ZhGya6rG5Cnfob29LbUcD4LhcK8iwXEhtnVnzMFF7WB2XvXv5irTMaoPPTnC4jD45A3dPYzBRfNEbtY+Bve1+uXwq81V/S2UaU99FoeuOCcTy8RTDlD34XcSXFu6QCtt76g+te57gEbEXHrTzgEQOIBIF1VrHqL2Bqi/UsWuiiiqlgooooAKKKKACqH7aMLn4Zm/wCXNE/zvH/+lXyoXnPAdvw/ExAXJiYqPFlGZf8AqUVfG9WmUyLctHzQFrYeQeOQyYaKEPaWNApRyMxsN08R+1ZEorsJXVyYFkWjkxyfbrZpnPXJk+JxKzYcBs4VXVmC5CosGF/s26DW/Q3pnx/gEXD+FqsiRti5nsZLZsgDZiEJ2soC3A+1VUwvGsSjKyzy3QjKDI5At0yk2I8tq0LgPOMOMmjjxWFjMliEkyiQZtDZUZSVuB0J2FKcZcaXyl9i85cORvXan27mZQzupUq7qym6srMCpItdSDcaDpVh4jj4sTMv0gxWXJnxEEciyTaAMWDWXN19zpa9qaczxoMbiBGgjRZXUIBYDKcug6AkXt50nw7g80wYxRsyqCWYA5RYXtfa/lua16lpU+xh66mnC79/wecRw+H7Rvo8khjAJHbIAxOllBQm99dSF2pgFp9juHSQPkmRkawNmBGh2PmND8qTZDYXBG9t/L/XrTZXbzsRdd3taG+WjLS2WjLV9C+oRy1yVpfLXhWjRKoblaX4YxWeJl3EsZFvEOCLVyVp/wAuzJHjIHlt2azRlrkgABh3jbw39Kpf+Vjcb+pfufRlFeKwIBBuDqCNiPEV7XnD1IVwxro0m5oATc00lNLOxudrW03vf4U1magBrMar/NWCafCTRIAWdLKDsSCCPgdNPO1TkzUzkapT09lWV3lDjX0rDAsLSRnI4v1AFm11Fx+oNXHllPrHPgtvmf8A1WeBIOFzTOzERzhSigFmzKWzoPLvggnxt0q++zziIxOGadVKq0jKua12VNM2m3ezC2u1MyT/AKl4Ky/hlpooopQwKKKKACiiigAooooA+beaOE/RsbNDawWQ5fyN3k/6SKj1StS9sXBdYsUo/upP1ZG/7hf8tZoq13ePXXCZ5zlT7eRycKlLQkqQVJUjYgkEfAiuo4/O3z8K7VKfoxuybj472jL20EUrlkV5CozyIFyFSTez7WcWNx1rYuG8Hihwww6r9WBqCTdje5Ykdb61l3s+4Is85eQXSKxy/eY3yg+QsT6CtdRq5XNpKlE/B3PTZqoeS/nx/wAi7IG3AOt9RfXxqpc5clrigZIu7P6KjdTmsN/xb7X02titXYNY8eSoe5N+XFOSemkYRxnlfE4VQ00dlJtmBVhfwNttqh8tb9zFEj4aSN7ntBkUAXJZvdsLHY2N+lr9KxHH8MlhbLLGyG5FyNCQbHK2zW8jXa4nI91fV5POc/irBS6NtfgjitclacFa5K1r0YFQ2K1wVpyVpNlqNDFRrHsu5jSTDrhXa00dwgb7abjKepA0t4Ler2a+a0dlYMpKsDcMpIII2II2NLYnis7szNNKWYWY527w+6ddvLaubl4PVbqXo7GD1LphTS3o3zG8dw0TBJJ4kZjYKzqDfTfw3G/jTp2r5nZa1H2Y8WxOIadp5WdFCAZvvG/u9Bouw8RWfPw/bnqTNfH53u30tF+lamczUpK9M5XrEbxKVqayUpK/xptrc3Ol9PIWGnnrc+tSVG2OwMUwAljSS17B1DWuLG16vPC8IIoUjUBQq7AAAHc2A8yap/BMSkuNEC95o17SS20Y+yGO2Ykju72uavVS9+GC0FFFFVLBRRRQAUUUUAFFFFADLjPDVxMEkL+66kX+6d1YeYIB9KwDG4F4ZXikFnRirDzHUeIO4PgRX0ZVC9pnLnaL9KjHeQWlA+0g2f4r18vhW7hZuiul+H+Tmepcd3j658r8GWqlKKlKKlLLFXZ0eZdFo9nuPjjd0fR5CMrE6G32PAHXTx+VaPG9YqkJrU+A8S7aFXPvbMPBhv8APf1rk8/Dp+4vnyd/0nldU+1Xx4J9HpVWpkklLK9c47Q4sPAUjjcDHNH2ciBkuDlO2hBH7V0HroPUptd0Q0mtMpnHfZ7EyXwv1bj7LsxRh4XNyD8/5rNMRAUZlYWZSVI8CDYj51t3HeNJhYTI2p2VLgFz4DyG5NY1jZTJI8je87sxttdiSbfOuzwLyXL6u6+DzXq2PBitKOz+UvBHstJstOmWk2Wt5zJoastJMtOmWkmWqtDpoastXb2Y8b7ORsMw0kJZG65wuoPkVX5jzqnMtP8AljTGwa2+tXX129dvWs/IhVjaZt4uRzllr7mzSyU1keiR6byN4VwT0pCcZ4Z9LSPvlVScudNXyMygCxFtL2PwptzhzB9EiGUAyPcLfZQBq5HW2mlTEShDlvozOQNdL943JPiT5agU1w/KxxnEY5ZVH0eCME/3kmdisZ/CLBj8ba30dDW/q8IVSeu3lk17MOXjhMHnlB7fEHtZCfeAPuIfMAkn8TtVxoopVU6e2NlaWgoooqpIUUUUAFFFFABRRRQAV4RfQ17RQBlXN/LH0aTPGPqXOn92T9g+XgfT4wiQ1tmIgWRCjgMrCxB6is749y62Ha63aInRuq/hbz8+tdfi8rrXTXn8nnudwPbbyQu34/8ACurDTvByPG2aNip8uvxGxpVYqUEda3prTOfKcvaLhw3FZ41YgAkXNvHr+tP0lqD4Y9ol+H80/WWuBkWra/U9bibeOW/svwSQlroSVHrLTHGcbVCQAWYb9APWiMdW9SgyZYxrdvRF8/sGeIdQrk/BiAP+01TpIKncfIZJGc7sfkOg+VMniru4J9vGpPKculmy1f3/ALEM8VIMtS8sNM5Ya0JmNw14I5lpJlp26Ui60FpoaMtWnkHhoZ2maxyd1R4MRq3oNPWq2y1Z+QsQQ0qa2IDDwBBsfncfKsvL2sT0dL09p552XRmpJmrxmpTCYVpWyqPiegHia4R6U5wmBMsq5dwCCegBKkk/5RVzw2HWNAq7D9fM0ngMEsS5V36nqTTmhslIKKKKgkKKKKACiiigAooooAKKKKACiiigArmSMMCGAIIsQdQa6ooAp/GOWil2hBZeqbsvw+8P1+NQQWtNqN4lwWObX3X+8Ov5h1/et+HmNdr/AJOVyfTk/qxfx/0VbBNZB6/vTpZK6n4VJENRmUfaXUeo3FM3ltWa115H0/LNmOljwrr7aS2O3xOVb1CztmYseppWRrmuCK6PHwe2t/JxuZynmel4X9bGzJSLx09K0my1p2YtEdJHTWWKpR0ptJHV0yjkhpoqZyJU1LHTGeKrpiaj7EW61O8lOBM4O5TTzsbmkuGcAnxJtDGSOrnRB8WOnoNa0LlfkSPDMJJW7SW2w0jW++m7+unlWXmZcahy33Oj6bgyvJNpdl8s64dwt5dfdT7x6/l8atOEwqxrlQWH6nzJpUCva4Z6bQUUUUEhRRRQAUUUUAFFFFABRRRQAUUUUAFFFFABRRRQAUUUUAFMsZwuKT3l18Rof039ae0VKbT2itSqWqW0VvEcsfcf0YfyP6Uwl4DOv2Q35WH82NXOitM8vIv1Md+nYa8bX7FBfh0o3jf0Un9qRbByf8t/8rf0rRKKZ/jq+wl+lz8UzOv7NlO0Un+Rv6V2nLuIb/h282Kj+b1oVFQ+dfwkSvS8fy2UmDkl2/3kir5KCx+Ztb9amMDyjho9SnaN4yd4f5fd/Sp6ik3ycteWacfCwR4n+e54qgCwFgNgOle0UUg1BRRRQAUUUUAFFFFABRRRQAUUUUAf/9k="/>
          <p:cNvSpPr>
            <a:spLocks noChangeAspect="1" noChangeArrowheads="1"/>
          </p:cNvSpPr>
          <p:nvPr/>
        </p:nvSpPr>
        <p:spPr bwMode="auto">
          <a:xfrm>
            <a:off x="155575" y="-2560638"/>
            <a:ext cx="64008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" name="AutoShape 12" descr="data:image/jpeg;base64,/9j/4AAQSkZJRgABAQAAAQABAAD/2wCEAAkGBxQSEBUUEhQUFhQWFBUYFxQVFhQXGBQYGRQXGBgUFhgZHCghGB0mHBcaIjUhJykrLi4uFx8zODMsNygtLisBCgoKDg0OGxAQGywlICYsLCwsLywvLy8tNCwsLCwsNC8sLCwsLC8sLCwsLCwtLCwsLCwsLCwsLCwsLCwsLCwsLP/AABEIAM0A9gMBIgACEQEDEQH/xAAcAAABBQEBAQAAAAAAAAAAAAAAAwQFBgcCAQj/xABCEAACAQIEAwUECQEFCAMAAAABAgMAEQQSITEFBkETIlFhgQcycZEUI0JSYnKhscHRFWOCkvAWM0NTorLS4ZPCw//EABoBAAIDAQEAAAAAAAAAAAAAAAADAQIEBQb/xAAuEQADAAIBAwMDAwIHAAAAAAAAAQIDEQQSITEFE0EiUbFhcZHw8RQyQqHB0eH/2gAMAwEAAhEDEQA/ANxooooAKKKKACiiigAooooAKKKKACikMTi0jHfYDy3J+AFVDmTncxOsUCx9o5sGmayr+Jguwvpqbk9KtMunpENpeS7VxJKq+8QPiQKoXD5sS7dpNizJppHEAkYv5jV/WnuSip09bIT2WluIxD7a+hv+1cf2tD9/9G/pVZyUZKgks68TiP2x63H70vHiUbZ1PwINVApUHzKLBbk76C2hO2/ja5q+OOulJWq6Vs1CisfwfGZovclceVyR/lNxVh4fz1IukqK48V7rfHwP6U+uJa8dyizy/Jf6KiuF8wwYiwR7MfsP3W9Oh9Calay1Ll6Y1NPwFFFFQSFFFFABRRRQAniIQ6MjXsylTYkGxFjYjUHzFQf+x+G/vv8A55v/ACqwUVKprwQ0mQsHK8CG47Xa2ssh/mvKm6Knqf3DSCiiiqkhRRRQAUUUUAFFFQvM/MsWCjBe7yvpFAmskrabDoouLsdBcdSAZS2BLTzqi5nIUaanzNgPMk6WqgcV52kxJeLAdx0zEl0cyMqPkPZggJZjoCXvv7pGlNw/GOIcR7XFtK0UUaM0UaKpQ++uVC+lwQbsdTfS2lleDpFiZxDG894UAnkMpVpuzLZYYwje7nLEtodPO9OWNT5Fut+CRxWKlwsXbMFBVLN9JnZp5TmNiVS6FibdfEXAqgpjW7XtdMxYsb6gknY5r3HTWtX4dwBY+zdUhjkYfWMUDOWaxyoxsRa1tb+p1NT5o5GaHNJBYxAXKs3e0Hea5AHp5U/DkhPT+ReSa0ROI5mxMhuZmXW4Cd0DyFtbfEmtA5M4scVCc5BkQ2YgWuDqrED1GnhWSo1XzkeSWOAOJEjibEqhBjzGQtkWxYG6+A0te9z4Nz456OyF46fUX/sqOyp92VHZVzDWR0iWF7E+Q1NU/mnH6qozC6310Fr2018iNQKunFkVYyzusarrma1hofHr8NazHmPiiSyLkYuEUL2rLlaTzYeI8bC/hWviRutic1aWhJZaUEtRglrsTV0zKSPa1YuC85zQWVz2sfgx7w/K38G/pVN7avDNVKiaWmiVTXg3Xg/GYcUmaJr295Toy+TD+dqkKxXl7BT5xLExjKk969iNLgEa3B00I2sbG4rVuD8U7QBZLCQDpoH01Kjp8K5WbHMVqWbMdul3RKUUUUkYFFFFABRRRQAUUUUAFFFFABRRRQAUUUz4vxOLCwvNO4SNBdmO2psB8SSB60AI8a4wmHVbhmke4SNQWLEbk2HdUXF2NgLgXuRVK4txCDRsWyo797LKyXXu6D3ioHdFhe2YC2ute8T4euMmTFLK6MVUCSJ21i1KolzlVTe5OUk6HQ2NK4HlyEQCKVRMLklpvrCxJOpL3N7aXq60ipnPKfDQs6GCRpE7dQkLqw7YIDfEOUuoWPPcHXW2xsKnuI8uzHi6MrkNI+fMi5FWBFTMWZWuWLnLvfS50tV/w+CiiGZVSNVVvdARVUnM2g0AuL1Q+O81jEwy9ji+yQd2N0R1Z2yl2Ei3LogCqolAF2l2sNWzbp7RRykivc44y3EZY2d1jjcWJbtWFow1gSbi7W0zC3XUVpOFxonwQjxTPBJLAGZsjoEWSQpH3yMqudO6Tf01rKOWMBA6M8sOKnfOFjgw4IDDLmZnkAJG42IPzrTOY+ZsMcIwRoMUkq5mgkxCpKi5FsETLmcgqWILBr3sdRZmSfEpFJflsoXN3LyYGUIs4kLWYJlOZUI0ZztqQdBU97K+FJNJJI2rwlCim1tb3Nr3B0AvbrVBmlLMSXL2sAzXuVUZV3NwLAADoNKsPIfHUweMWSXN2ZUq2UnS9iGIB7wBGx+PStNzXttb7ipa69m89nVM5h59w8KusBEsynKBZsgYGzEtYZgPI6+PWrHzPxpcLg5ZwVYqLKL3BdrBVNviD8K+fGkJJJNySST4k6k1l42BX3odmyOeyHuJxrysWkZmYk6k7X6AbKPIaCrLwPkyXFRLIkiBSGzXB7pFrC3W4Pw03qnBqfcP4zPACIZpEDAgqrHKb793a/nvXQtVr6HozS1v6iV5o4KcFMIzIr3QNcaEeOZbm2u3jUR2lN3mLEliSSbkkkknxJOpNeZ6tKaXchvv2HPaUph0aRwiAs7GwA6n+PjTO/jptv59a1vljliPDRhj3piDd9Ra/wBlQbaaDf40rNmWNbL44dM74Zw/sYVQksRqzHqT/q3pTfhfFY8QGaEnukC5BGu4IpLn3HyYfDBojlLSBC43UEMdPAnLa/nSfJyxjBIY7C4vJqCc+zFvDYaeFq5zncO38s07+rpReOD8T7TuP74Gh+9/7qVrP5MaucorfWhBIAL3K30KnrqLabXFXDgnEhPEGG9hcEWOo0Njt8PjSWmhiZIUUUVBIUUUUAFFFFABRRRQAUUUUAFU7m9o5mXtAGihbMQxOXMPt5QDmK7D4nyqzcUxPZxkjc6D4nr6VW41qUQxjwfESzAOYzClzZXHfkW/cbL/AMMWsbHvX0sLazcSU2gw3fLEknoOijwA2v57+mlPcDG2QZ7Ztb22Gug87Cwvpe17DahgZH7TecXeZ8JAxSOM5ZWU2MrW7yXGyC9iOpv03oCMQCLmxtcX0NtrjrW9c4+z6HHlpQzJiMgVGv3O7mIDrY6XbUjXaspx3JOKw+Kgw8ixNJOSIwsndaxsSzWBUddr+ulbMNxrSEZJezZvZlgDFwyG7K7SZpWdSSDna4uepC5VP5bdKg+NeztsTxRpT2S4VkvZRZs4TKFZRa937177C1XHlPgv0LBw4fPn7NTma2hZmLsR1AuxsPCpcN+5Gx6X/pWf3GqbQ3pTSTPlrE4dopHjf3kdkb8ykqf1FeA1o/tJ5HKtNjIGdlzF5Uf7N92R2N2H4QNBoNrVmwrp47VraMdy5emOo8U4RowzBGILLfRiL2JHjqa4BpIGugaaimxQNXuak70XqSBXNVm5M5dXHGRc1nWNiAWyi5KhCTlJsO8SBv3RpqaqhNal/Zf0SXARYEBcVKkjSSTAs6rlDZZo10VSSVzdMu5pOa9LS8jMa29szSXRiLhgCQGF7MAbAjyrRODc5SfRFEUGmHRTPIx0yg6iNUG5F9ToPOmHtU5YGGl+kxWEMp7wuoyyG5OUdQQL+RvUhyZybi0SXtckcc8KWBtIwdXV0zJa1rZgRf7VKyXjvGqZeJqa0SXN/EGTAoY5EcTsFEj90BJEdg+lgLaWv5bmqxyZwITRjtkkaGRXcd9ljLJIEAIVtTvvb3etWHiHs6M8xknxTMLWAEahlG4QMWIyA3sLdd6sPDOFrhoEhS5VBa53JJuzeVySbba1meSYjUvuO6W620MMJw5IkUKijKtgRc20F8pa5ANh16U4wWJeKYMAMlu9qcxNxcWta1ut9wKcSrTZxWfexhc43DAEagi4NdVC8uYq4MZ6ar8Oo+f71NVUsFFFFABRRRQAUUUUAFFFcu1gSdgCflQBAccnzS5eij9Tqf4prEtNsPKzgO4szakDUAnwp9CtSQLwrSHB0l7aUyFirBMotZUKNIjKviCArX37xvbQU9hWnag20te2l9r+dBJ3GwzZb62vbyJIv+hqL4nyyk+Nw2LZiGw4aygLZ7g5btuACxNhvp4VUuI/S8Pj/pD4p5miw7yzYWGMiJIQT3QXfKhOUkEkuxU2AXa5cvcxR4qLtQkkS5gq9suQvmUMrJf3lYMLHrrpV+lz3RXafYlZDbUlQgUk3/cm9gAKqXMPOhwig/RwIzcQtJL2fa5VBIVFRmUWuAWAGg2BBNox08aRlpmVI11YuQq2GupOluv+iKzH2icQweJjimka1sxhVdZMStwCRlNo0uoAdtfesNqnFKqu6IyVpdgSfEcahnd3jw0REccMbuShIfNJIRpna4VQ1rDvAa3NZrxHBNBK8T+8pI6EEdGFiRYjX1pGaQGQui5NSVAOqjwBAFePIWN2JJsBckk2AsBr0AFvSunjjp8ePsYbvf7ngr2vK9povZ7RevKKkNnt6kuATuMSvZtCsjd1ZJ7FEJFrksCNhl1B301sRGVYcHyNj5oVljw+ZHGZT2kIJU2sbM43v+lUtpLuy87b7Gtct8tSjLNjpjiJAndjcRtHCxtmZCF1JsLEAWBI13q0MKr3s/jxEXDkXGAo0edQHK3WNdFuRpYAb+ApLF8/4FTGFm7XOdeyBbs1G8kv3FHW+ttbWrk2qqnrv+xvlpInpFpnKtRX+0/Z458LilWHN3sPISMsykqoW99HzX006eV5uZao5a8lk0yMmWmkgqI9onHWwmHXsiBLI+VTYHKBqzWPoP8AFVPfnftGgzyyIt/r0SNbHU+64bMBaxsBfU6namRiqltFHaT0aPhJ+zkVvA6/DY/pVyBqiRSq6hkYMpFwym4I8QasnK3EDNhgWGV0eSNluDbI5Ck28Uyt/ipTRdMl6KKKgkKKKKACiiigApnxeTLC3mLfM2/anlRXMTfVqPFx+xoAg1NgSdhr4/pT6EUzip7DUkD2EU7QU2hp0lQSRo4MwbFuHVnxGTKJEzJGqRKgTKGBYZs7bj3/AC1IeHQYcLJiHRnW4WaVYl7JQL5IrACNAB8dNSTrUwtZn7aeMKsccEchErZi6qR/uiLFX/MwWw/CaZjTuukpdKZ2U/2gc6txBhGqgQI5Zd8zEXUMdbEWNxoDrVQVa9AroCutEKVpHLvJ1PbPAK6tRaurUzQvrPKK9otU6DrPKK9tXlqCVR5X0XyDDk4ZhQGzfUq1/wA3et6Xt6V86GtR9nHLeMeCRnnxGGjdIxFYgkgNmzBXByrbQWtfMelZOXKcd3o18avq8Ej7WuaXg7PCwyZDICZmTWRYyQoUDQC4zHcHubi9zlfBcVFGZu0LhXws0a5dLuyDKrWv3Sw/atu4X7PMJGzPMpxUrklpMR37km98vu321tfSpccuYNdRhMPcXItDFf003rPOeInpSHvHVPbMb4bxtsRhHgx0PbxRwSNBOwKPGYxfIJspvmy5etyADe+lj5K5mY8MkSMNLiMPmyrIxvIjMWUg/hBIy/hGwIrNcfNKmeB+0RO1LmBhlCsCwB7PZTYkaafIUhhcY8eYK7qrgLJkNsy3vlPjsdD4Gn1iVL/cXNtM1Lh+ETjGHjnxagPGZEIjEia3GxLnS2XS299ac8Q5KwboFEQSw0aMlW2tqTfN/ivWZ8J5imwZcYaQ5GB0dFGpW2fKGIDDpqdhcdKuvKHM8+LxKo7BlXDsz5YwlnzIAScxzaE7ZRrtpSMkXPdPsNmpfldyb4PwiLBxmKNmOZi/1jAm9gDawAA0HSrVys6gyoLBiVc+dxkzfJAPQVEToCCCLgggg9QdxUhywoWWw6R2BJJOhXcnU1lb33Y1diz0UUVUsFFFFABRRRQAVnntg41JhI8K8TWvOc4sDmQJcrY/xatDrMPb1HfCYY+GII+cTn/60zEt2kymR6lskuEcVSdpAl/q2UX0s4ZAyuhBN1IO/kam4axzgfMIhbDz2Cqq/RsQiZj3B3oZCpO+r66+4fG1a/hpAQCCCCAQRsQdQRU5I6WRFqh3iMbHDGZJXVEXdmNgKhMZ7R8DHEJEkM1zbJGAJB+IpIVIFUD2uY3Pio4gWtHGCQT3czEkMB420vVHC1ow8VVKpmbNynFNI3PGc9xz8OxM2CLCWGJCQ62MZdst+qsVAJ6jQViEsjOxZyWZiSzMblidySdzU9y82KihxHZQPJHPh3RrKTZb27UWFyF7wvtqfCoNlF9DcdDa1/StWHEobSMefO6SbEwK6ArsLXQWtSRjdidq6tSgWjLVtFeoStRalcteZaNB1CdFq7K1zlqGi82POFcGmxUywxJmdvkq6Xdj0WxGvXpckV9MRpYAC1gALDQaeAqucgcujBYNVYDtn78p/Edl/wAI0+Nz1qy1xuTm9ytLwjucfF0Tt+WFeGva8asxoIfmPgMGNi7PEJmAN1YGzofFW6fDY1GcD5XhwmGbDi8sbuWbtVja9wBY2UAgZeoqyvTWU1bqetb7EaW9lI4h7PcC7ZhGya6rG5Cnfob29LbUcD4LhcK8iwXEhtnVnzMFF7WB2XvXv5irTMaoPPTnC4jD45A3dPYzBRfNEbtY+Bve1+uXwq81V/S2UaU99FoeuOCcTy8RTDlD34XcSXFu6QCtt76g+te57gEbEXHrTzgEQOIBIF1VrHqL2Bqi/UsWuiiiqlgooooAKKKKACqH7aMLn4Zm/wCXNE/zvH/+lXyoXnPAdvw/ExAXJiYqPFlGZf8AqUVfG9WmUyLctHzQFrYeQeOQyYaKEPaWNApRyMxsN08R+1ZEorsJXVyYFkWjkxyfbrZpnPXJk+JxKzYcBs4VXVmC5CosGF/s26DW/Q3pnx/gEXD+FqsiRti5nsZLZsgDZiEJ2soC3A+1VUwvGsSjKyzy3QjKDI5At0yk2I8tq0LgPOMOMmjjxWFjMliEkyiQZtDZUZSVuB0J2FKcZcaXyl9i85cORvXan27mZQzupUq7qym6srMCpItdSDcaDpVh4jj4sTMv0gxWXJnxEEciyTaAMWDWXN19zpa9qaczxoMbiBGgjRZXUIBYDKcug6AkXt50nw7g80wYxRsyqCWYA5RYXtfa/lua16lpU+xh66mnC79/wecRw+H7Rvo8khjAJHbIAxOllBQm99dSF2pgFp9juHSQPkmRkawNmBGh2PmND8qTZDYXBG9t/L/XrTZXbzsRdd3taG+WjLS2WjLV9C+oRy1yVpfLXhWjRKoblaX4YxWeJl3EsZFvEOCLVyVp/wAuzJHjIHlt2azRlrkgABh3jbw39Kpf+Vjcb+pfufRlFeKwIBBuDqCNiPEV7XnD1IVwxro0m5oATc00lNLOxudrW03vf4U1magBrMar/NWCafCTRIAWdLKDsSCCPgdNPO1TkzUzkapT09lWV3lDjX0rDAsLSRnI4v1AFm11Fx+oNXHllPrHPgtvmf8A1WeBIOFzTOzERzhSigFmzKWzoPLvggnxt0q++zziIxOGadVKq0jKua12VNM2m3ezC2u1MyT/AKl4Ky/hlpooopQwKKKKACiiigAooooA+beaOE/RsbNDawWQ5fyN3k/6SKj1StS9sXBdYsUo/upP1ZG/7hf8tZoq13ePXXCZ5zlT7eRycKlLQkqQVJUjYgkEfAiuo4/O3z8K7VKfoxuybj472jL20EUrlkV5CozyIFyFSTez7WcWNx1rYuG8Hihwww6r9WBqCTdje5Ykdb61l3s+4Is85eQXSKxy/eY3yg+QsT6CtdRq5XNpKlE/B3PTZqoeS/nx/wAi7IG3AOt9RfXxqpc5clrigZIu7P6KjdTmsN/xb7X02titXYNY8eSoe5N+XFOSemkYRxnlfE4VQ00dlJtmBVhfwNttqh8tb9zFEj4aSN7ntBkUAXJZvdsLHY2N+lr9KxHH8MlhbLLGyG5FyNCQbHK2zW8jXa4nI91fV5POc/irBS6NtfgjitclacFa5K1r0YFQ2K1wVpyVpNlqNDFRrHsu5jSTDrhXa00dwgb7abjKepA0t4Ler2a+a0dlYMpKsDcMpIII2II2NLYnis7szNNKWYWY527w+6ddvLaubl4PVbqXo7GD1LphTS3o3zG8dw0TBJJ4kZjYKzqDfTfw3G/jTp2r5nZa1H2Y8WxOIadp5WdFCAZvvG/u9Bouw8RWfPw/bnqTNfH53u30tF+lamczUpK9M5XrEbxKVqayUpK/xptrc3Ol9PIWGnnrc+tSVG2OwMUwAljSS17B1DWuLG16vPC8IIoUjUBQq7AAAHc2A8yap/BMSkuNEC95o17SS20Y+yGO2Ykju72uavVS9+GC0FFFFVLBRRRQAUUUUAFFFFADLjPDVxMEkL+66kX+6d1YeYIB9KwDG4F4ZXikFnRirDzHUeIO4PgRX0ZVC9pnLnaL9KjHeQWlA+0g2f4r18vhW7hZuiul+H+Tmepcd3j658r8GWqlKKlKKlLLFXZ0eZdFo9nuPjjd0fR5CMrE6G32PAHXTx+VaPG9YqkJrU+A8S7aFXPvbMPBhv8APf1rk8/Dp+4vnyd/0nldU+1Xx4J9HpVWpkklLK9c47Q4sPAUjjcDHNH2ciBkuDlO2hBH7V0HroPUptd0Q0mtMpnHfZ7EyXwv1bj7LsxRh4XNyD8/5rNMRAUZlYWZSVI8CDYj51t3HeNJhYTI2p2VLgFz4DyG5NY1jZTJI8je87sxttdiSbfOuzwLyXL6u6+DzXq2PBitKOz+UvBHstJstOmWk2Wt5zJoastJMtOmWkmWqtDpoastXb2Y8b7ORsMw0kJZG65wuoPkVX5jzqnMtP8AljTGwa2+tXX129dvWs/IhVjaZt4uRzllr7mzSyU1keiR6byN4VwT0pCcZ4Z9LSPvlVScudNXyMygCxFtL2PwptzhzB9EiGUAyPcLfZQBq5HW2mlTEShDlvozOQNdL943JPiT5agU1w/KxxnEY5ZVH0eCME/3kmdisZ/CLBj8ba30dDW/q8IVSeu3lk17MOXjhMHnlB7fEHtZCfeAPuIfMAkn8TtVxoopVU6e2NlaWgoooqpIUUUUAFFFFABRRRQAV4RfQ17RQBlXN/LH0aTPGPqXOn92T9g+XgfT4wiQ1tmIgWRCjgMrCxB6is749y62Ha63aInRuq/hbz8+tdfi8rrXTXn8nnudwPbbyQu34/8ACurDTvByPG2aNip8uvxGxpVYqUEda3prTOfKcvaLhw3FZ41YgAkXNvHr+tP0lqD4Y9ol+H80/WWuBkWra/U9bibeOW/svwSQlroSVHrLTHGcbVCQAWYb9APWiMdW9SgyZYxrdvRF8/sGeIdQrk/BiAP+01TpIKncfIZJGc7sfkOg+VMniru4J9vGpPKculmy1f3/ALEM8VIMtS8sNM5Ya0JmNw14I5lpJlp26Ui60FpoaMtWnkHhoZ2maxyd1R4MRq3oNPWq2y1Z+QsQQ0qa2IDDwBBsfncfKsvL2sT0dL09p552XRmpJmrxmpTCYVpWyqPiegHia4R6U5wmBMsq5dwCCegBKkk/5RVzw2HWNAq7D9fM0ngMEsS5V36nqTTmhslIKKKKgkKKKKACiiigAooooAKKKKACiiigArmSMMCGAIIsQdQa6ooAp/GOWil2hBZeqbsvw+8P1+NQQWtNqN4lwWObX3X+8Ov5h1/et+HmNdr/AJOVyfTk/qxfx/0VbBNZB6/vTpZK6n4VJENRmUfaXUeo3FM3ltWa115H0/LNmOljwrr7aS2O3xOVb1CztmYseppWRrmuCK6PHwe2t/JxuZynmel4X9bGzJSLx09K0my1p2YtEdJHTWWKpR0ptJHV0yjkhpoqZyJU1LHTGeKrpiaj7EW61O8lOBM4O5TTzsbmkuGcAnxJtDGSOrnRB8WOnoNa0LlfkSPDMJJW7SW2w0jW++m7+unlWXmZcahy33Oj6bgyvJNpdl8s64dwt5dfdT7x6/l8atOEwqxrlQWH6nzJpUCva4Z6bQUUUUEhRRRQAUUUUAFFFFABRRRQAUUUUAFFFFABRRRQAUUUUAFMsZwuKT3l18Rof039ae0VKbT2itSqWqW0VvEcsfcf0YfyP6Uwl4DOv2Q35WH82NXOitM8vIv1Md+nYa8bX7FBfh0o3jf0Un9qRbByf8t/8rf0rRKKZ/jq+wl+lz8UzOv7NlO0Un+Rv6V2nLuIb/h282Kj+b1oVFQ+dfwkSvS8fy2UmDkl2/3kir5KCx+Ztb9amMDyjho9SnaN4yd4f5fd/Sp6ik3ycteWacfCwR4n+e54qgCwFgNgOle0UUg1BRRRQAUUUUAFFFFABRRRQAUUUUAf/9k="/>
          <p:cNvSpPr>
            <a:spLocks noChangeAspect="1" noChangeArrowheads="1"/>
          </p:cNvSpPr>
          <p:nvPr/>
        </p:nvSpPr>
        <p:spPr bwMode="auto">
          <a:xfrm>
            <a:off x="307975" y="-2408238"/>
            <a:ext cx="64008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4" name="Group 13"/>
          <p:cNvGrpSpPr/>
          <p:nvPr/>
        </p:nvGrpSpPr>
        <p:grpSpPr>
          <a:xfrm>
            <a:off x="7021512" y="3735387"/>
            <a:ext cx="2492033" cy="3543564"/>
            <a:chOff x="7021512" y="3735387"/>
            <a:chExt cx="2492033" cy="3543564"/>
          </a:xfrm>
        </p:grpSpPr>
        <p:pic>
          <p:nvPicPr>
            <p:cNvPr id="13314" name="Picture 2" descr="http://www.3d-savers.com/images/free-3d-windmill-screensaver/big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969" y="3735387"/>
              <a:ext cx="1259416" cy="94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alabamamaps.ua.edu/contemporarymaps/world/europe/europe4c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712" y="4846638"/>
              <a:ext cx="1089931" cy="114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H="1">
              <a:off x="7173912" y="4207668"/>
              <a:ext cx="982057" cy="105569"/>
            </a:xfrm>
            <a:prstGeom prst="straightConnector1">
              <a:avLst/>
            </a:prstGeom>
            <a:solidFill>
              <a:srgbClr val="00B8FF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H="1" flipV="1">
              <a:off x="7021512" y="4679949"/>
              <a:ext cx="1134457" cy="585788"/>
            </a:xfrm>
            <a:prstGeom prst="straightConnector1">
              <a:avLst/>
            </a:prstGeom>
            <a:solidFill>
              <a:srgbClr val="00B8FF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3326" name="Picture 14" descr="http://mettahu.files.wordpress.com/2014/03/world-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7808" y="6065837"/>
              <a:ext cx="1455737" cy="1213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7021512" y="5684837"/>
              <a:ext cx="1036296" cy="762000"/>
            </a:xfrm>
            <a:prstGeom prst="straightConnector1">
              <a:avLst/>
            </a:prstGeom>
            <a:solidFill>
              <a:srgbClr val="00B8FF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199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Wide-area programming </a:t>
            </a:r>
            <a:r>
              <a:rPr lang="en-US" dirty="0" smtClean="0"/>
              <a:t>systems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Manta: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igh-performance </a:t>
            </a:r>
            <a:r>
              <a:rPr lang="en-US" dirty="0"/>
              <a:t>Java </a:t>
            </a:r>
            <a:r>
              <a:rPr lang="en-US" sz="2000" dirty="0"/>
              <a:t>[TOPLAS 2001</a:t>
            </a:r>
            <a:r>
              <a:rPr lang="en-US" sz="2000" dirty="0" smtClean="0"/>
              <a:t>]</a:t>
            </a:r>
          </a:p>
          <a:p>
            <a:r>
              <a:rPr lang="en-US" dirty="0" err="1" smtClean="0"/>
              <a:t>MagPIe</a:t>
            </a:r>
            <a:r>
              <a:rPr lang="en-US" dirty="0" smtClean="0"/>
              <a:t> (</a:t>
            </a:r>
            <a:r>
              <a:rPr lang="en-US" dirty="0" err="1" smtClean="0"/>
              <a:t>Thilo</a:t>
            </a:r>
            <a:r>
              <a:rPr lang="en-US" dirty="0" smtClean="0"/>
              <a:t> </a:t>
            </a:r>
            <a:r>
              <a:rPr lang="en-US" dirty="0" err="1" smtClean="0"/>
              <a:t>Kielmann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MPI’s </a:t>
            </a:r>
            <a:r>
              <a:rPr lang="en-US" dirty="0"/>
              <a:t>collective operations optimized </a:t>
            </a:r>
            <a:r>
              <a:rPr lang="en-US" dirty="0" smtClean="0"/>
              <a:t>for</a:t>
            </a:r>
            <a:br>
              <a:rPr lang="en-US" dirty="0" smtClean="0"/>
            </a:br>
            <a:r>
              <a:rPr lang="en-US" dirty="0" smtClean="0"/>
              <a:t>hierarchical </a:t>
            </a:r>
            <a:r>
              <a:rPr lang="en-US" dirty="0"/>
              <a:t>wide-area systems </a:t>
            </a:r>
            <a:r>
              <a:rPr lang="en-US" sz="2000" dirty="0"/>
              <a:t>[</a:t>
            </a:r>
            <a:r>
              <a:rPr lang="en-US" sz="2000" dirty="0" smtClean="0"/>
              <a:t>PPoPP’99]</a:t>
            </a:r>
          </a:p>
          <a:p>
            <a:r>
              <a:rPr lang="en-US" dirty="0" smtClean="0"/>
              <a:t>KOALA (TU Delft):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ulti-cluster </a:t>
            </a:r>
            <a:r>
              <a:rPr lang="en-US" dirty="0"/>
              <a:t>scheduler </a:t>
            </a:r>
            <a:r>
              <a:rPr lang="en-US" dirty="0" smtClean="0"/>
              <a:t>with</a:t>
            </a:r>
            <a:br>
              <a:rPr lang="en-US" dirty="0" smtClean="0"/>
            </a:br>
            <a:r>
              <a:rPr lang="en-US" dirty="0" smtClean="0"/>
              <a:t>support </a:t>
            </a:r>
            <a:r>
              <a:rPr lang="en-US" dirty="0"/>
              <a:t>for </a:t>
            </a:r>
            <a:r>
              <a:rPr lang="en-US" dirty="0" smtClean="0"/>
              <a:t>co-allocation</a:t>
            </a:r>
          </a:p>
        </p:txBody>
      </p:sp>
      <p:pic>
        <p:nvPicPr>
          <p:cNvPr id="4" name="Picture 4" descr="H:\PPoPP\man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56" y="2636837"/>
            <a:ext cx="168340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2" y="3999114"/>
            <a:ext cx="990600" cy="7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http://www.pds.ewi.tudelft.nl/fileadmin/pds/images/koalagridscheduler2-w125-b6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21" y="5062726"/>
            <a:ext cx="914400" cy="10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511300"/>
            <a:ext cx="1008062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849313" y="0"/>
            <a:ext cx="9067800" cy="1260475"/>
          </a:xfrm>
        </p:spPr>
        <p:txBody>
          <a:bodyPr/>
          <a:lstStyle/>
          <a:p>
            <a:pPr eaLnBrk="1"/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DAS-2 (</a:t>
            </a:r>
            <a:r>
              <a:rPr lang="en-US" altLang="nl-NL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2002-2006)</a:t>
            </a:r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/>
            </a:r>
            <a:b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</a:br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a Computer Science Grid</a:t>
            </a:r>
          </a:p>
        </p:txBody>
      </p:sp>
      <p:sp>
        <p:nvSpPr>
          <p:cNvPr id="18436" name="Rectangle 4"/>
          <p:cNvSpPr>
            <a:spLocks noChangeAspect="1" noChangeArrowheads="1"/>
          </p:cNvSpPr>
          <p:nvPr/>
        </p:nvSpPr>
        <p:spPr bwMode="auto">
          <a:xfrm>
            <a:off x="4860925" y="1409700"/>
            <a:ext cx="12239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 b="1"/>
              <a:t>VU  (72)</a:t>
            </a:r>
            <a:endParaRPr lang="en-US" altLang="nl-NL" sz="2200" b="1">
              <a:latin typeface="LucidaSansEF"/>
            </a:endParaRPr>
          </a:p>
        </p:txBody>
      </p:sp>
      <p:sp>
        <p:nvSpPr>
          <p:cNvPr id="18437" name="Rectangle 5"/>
          <p:cNvSpPr>
            <a:spLocks noChangeAspect="1" noChangeArrowheads="1"/>
          </p:cNvSpPr>
          <p:nvPr/>
        </p:nvSpPr>
        <p:spPr bwMode="auto">
          <a:xfrm>
            <a:off x="6992938" y="1409700"/>
            <a:ext cx="21732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 b="1"/>
              <a:t>Amsterdam (32)</a:t>
            </a:r>
            <a:endParaRPr lang="en-US" altLang="nl-NL" sz="2200" b="1">
              <a:latin typeface="LucidaSansEF"/>
            </a:endParaRPr>
          </a:p>
        </p:txBody>
      </p:sp>
      <p:sp>
        <p:nvSpPr>
          <p:cNvPr id="18438" name="Rectangle 6"/>
          <p:cNvSpPr>
            <a:spLocks noChangeAspect="1" noChangeArrowheads="1"/>
          </p:cNvSpPr>
          <p:nvPr/>
        </p:nvSpPr>
        <p:spPr bwMode="auto">
          <a:xfrm>
            <a:off x="3844925" y="5610225"/>
            <a:ext cx="15779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nl-NL" sz="2200" b="1"/>
              <a:t>Leiden (32)</a:t>
            </a:r>
          </a:p>
        </p:txBody>
      </p:sp>
      <p:sp>
        <p:nvSpPr>
          <p:cNvPr id="18439" name="Rectangle 7"/>
          <p:cNvSpPr>
            <a:spLocks noChangeAspect="1" noChangeArrowheads="1"/>
          </p:cNvSpPr>
          <p:nvPr/>
        </p:nvSpPr>
        <p:spPr bwMode="auto">
          <a:xfrm>
            <a:off x="7340600" y="5694363"/>
            <a:ext cx="134302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nl-NL" sz="2200" b="1"/>
              <a:t>Delft (32)</a:t>
            </a:r>
            <a:endParaRPr lang="en-US" altLang="nl-NL" sz="2200" b="1">
              <a:latin typeface="LucidaSansEF"/>
            </a:endParaRPr>
          </a:p>
        </p:txBody>
      </p:sp>
      <p:sp>
        <p:nvSpPr>
          <p:cNvPr id="18440" name="AutoShape 8"/>
          <p:cNvSpPr>
            <a:spLocks noChangeAspect="1" noChangeArrowheads="1"/>
          </p:cNvSpPr>
          <p:nvPr/>
        </p:nvSpPr>
        <p:spPr bwMode="auto">
          <a:xfrm>
            <a:off x="5710238" y="3359150"/>
            <a:ext cx="1377950" cy="757238"/>
          </a:xfrm>
          <a:prstGeom prst="roundRect">
            <a:avLst>
              <a:gd name="adj" fmla="val 12495"/>
            </a:avLst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2200">
                <a:latin typeface="Lucida Casual"/>
              </a:rPr>
              <a:t>SURFnet</a:t>
            </a:r>
            <a:br>
              <a:rPr lang="en-US" altLang="nl-NL" sz="2200">
                <a:latin typeface="Lucida Casual"/>
              </a:rPr>
            </a:br>
            <a:r>
              <a:rPr lang="en-US" altLang="nl-NL" sz="2200">
                <a:latin typeface="Lucida Casual"/>
              </a:rPr>
              <a:t>1 Gb/s</a:t>
            </a:r>
          </a:p>
        </p:txBody>
      </p:sp>
      <p:cxnSp>
        <p:nvCxnSpPr>
          <p:cNvPr id="18441" name="AutoShape 9"/>
          <p:cNvCxnSpPr>
            <a:cxnSpLocks noChangeShapeType="1"/>
            <a:stCxn id="18440" idx="0"/>
          </p:cNvCxnSpPr>
          <p:nvPr/>
        </p:nvCxnSpPr>
        <p:spPr bwMode="auto">
          <a:xfrm rot="5400000" flipH="1">
            <a:off x="5324475" y="2282825"/>
            <a:ext cx="781050" cy="1371600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420688" y="5942013"/>
            <a:ext cx="9015412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>
            <a:lvl1pPr marL="377825" indent="-377825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90000"/>
              </a:lnSpc>
              <a:spcBef>
                <a:spcPct val="20000"/>
              </a:spcBef>
              <a:buClr>
                <a:srgbClr val="0066FF"/>
              </a:buClr>
              <a:buFontTx/>
              <a:buChar char="•"/>
            </a:pPr>
            <a:endParaRPr kumimoji="1" lang="nl-NL" altLang="nl-NL" sz="3100" b="1">
              <a:solidFill>
                <a:srgbClr val="0066FF"/>
              </a:solidFill>
              <a:latin typeface="Arial" pitchFamily="34" charset="0"/>
            </a:endParaRPr>
          </a:p>
        </p:txBody>
      </p:sp>
      <p:sp>
        <p:nvSpPr>
          <p:cNvPr id="18443" name="Rectangle 11"/>
          <p:cNvSpPr>
            <a:spLocks noChangeAspect="1" noChangeArrowheads="1"/>
          </p:cNvSpPr>
          <p:nvPr/>
        </p:nvSpPr>
        <p:spPr bwMode="auto">
          <a:xfrm>
            <a:off x="5156200" y="6702425"/>
            <a:ext cx="16668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494" tIns="50748" rIns="101494" bIns="50748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nl-NL" sz="2200" b="1" u="sng" dirty="0"/>
              <a:t>Utrecht (32)</a:t>
            </a:r>
          </a:p>
        </p:txBody>
      </p:sp>
      <p:pic>
        <p:nvPicPr>
          <p:cNvPr id="18444" name="Picture 12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1763713"/>
            <a:ext cx="10080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3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032250"/>
            <a:ext cx="10080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5124450"/>
            <a:ext cx="1008063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7" name="Picture 15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63" y="3948113"/>
            <a:ext cx="10080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48" name="AutoShape 16"/>
          <p:cNvCxnSpPr>
            <a:cxnSpLocks noChangeShapeType="1"/>
            <a:stCxn id="18440" idx="2"/>
          </p:cNvCxnSpPr>
          <p:nvPr/>
        </p:nvCxnSpPr>
        <p:spPr bwMode="auto">
          <a:xfrm rot="16200000" flipH="1">
            <a:off x="6640513" y="3876675"/>
            <a:ext cx="633412" cy="1112838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9" name="AutoShape 17"/>
          <p:cNvCxnSpPr>
            <a:cxnSpLocks noChangeShapeType="1"/>
            <a:stCxn id="18440" idx="1"/>
          </p:cNvCxnSpPr>
          <p:nvPr/>
        </p:nvCxnSpPr>
        <p:spPr bwMode="auto">
          <a:xfrm rot="10800000" flipV="1">
            <a:off x="5029200" y="3738563"/>
            <a:ext cx="681038" cy="1089025"/>
          </a:xfrm>
          <a:prstGeom prst="curvedConnector3">
            <a:avLst>
              <a:gd name="adj1" fmla="val 4987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0" name="AutoShape 18"/>
          <p:cNvCxnSpPr>
            <a:cxnSpLocks noChangeShapeType="1"/>
          </p:cNvCxnSpPr>
          <p:nvPr/>
        </p:nvCxnSpPr>
        <p:spPr bwMode="auto">
          <a:xfrm rot="-5400000">
            <a:off x="5468938" y="4637088"/>
            <a:ext cx="1144587" cy="10318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1" name="AutoShape 19"/>
          <p:cNvCxnSpPr>
            <a:cxnSpLocks noChangeShapeType="1"/>
            <a:stCxn id="18440" idx="3"/>
          </p:cNvCxnSpPr>
          <p:nvPr/>
        </p:nvCxnSpPr>
        <p:spPr bwMode="auto">
          <a:xfrm flipV="1">
            <a:off x="7088188" y="2536825"/>
            <a:ext cx="422275" cy="1201738"/>
          </a:xfrm>
          <a:prstGeom prst="curvedConnector3">
            <a:avLst>
              <a:gd name="adj1" fmla="val 4979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8452" name="Picture 20" descr="H:\slides\ibm01\ibm_fot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1865313"/>
            <a:ext cx="1008063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0" y="1528763"/>
            <a:ext cx="4535488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4" tIns="0" rIns="100794" bIns="0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two 1 GHz Pentium-3s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 err="1" smtClean="0">
                <a:solidFill>
                  <a:srgbClr val="6666FF"/>
                </a:solidFill>
                <a:latin typeface="Tahoma" pitchFamily="34" charset="0"/>
              </a:rPr>
              <a:t>Myrinet</a:t>
            </a:r>
            <a:r>
              <a:rPr lang="en-US" altLang="nl-NL" sz="2200" b="1" dirty="0" smtClean="0">
                <a:solidFill>
                  <a:srgbClr val="6666FF"/>
                </a:solidFill>
                <a:latin typeface="Tahoma" pitchFamily="34" charset="0"/>
              </a:rPr>
              <a:t> 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interconnect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 err="1">
                <a:solidFill>
                  <a:srgbClr val="6666FF"/>
                </a:solidFill>
                <a:latin typeface="Tahoma" pitchFamily="34" charset="0"/>
              </a:rPr>
              <a:t>Redhat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 Enterprise Linux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Globus 3.2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PBS </a:t>
            </a:r>
            <a:r>
              <a:rPr lang="nl-NL" altLang="nl-NL" sz="2200" b="1" dirty="0">
                <a:solidFill>
                  <a:srgbClr val="6666FF"/>
                </a:solidFill>
                <a:latin typeface="Tahoma" pitchFamily="34" charset="0"/>
                <a:sym typeface="Wingdings" pitchFamily="2" charset="2"/>
              </a:rPr>
              <a:t></a:t>
            </a: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 Sun Grid Engine</a:t>
            </a:r>
          </a:p>
          <a:p>
            <a:pPr eaLnBrk="1">
              <a:lnSpc>
                <a:spcPct val="50000"/>
              </a:lnSpc>
              <a:spcBef>
                <a:spcPct val="50000"/>
              </a:spcBef>
            </a:pPr>
            <a:r>
              <a:rPr lang="en-US" altLang="nl-NL" sz="2200" b="1" dirty="0">
                <a:solidFill>
                  <a:srgbClr val="6666FF"/>
                </a:solidFill>
                <a:latin typeface="Tahoma" pitchFamily="34" charset="0"/>
              </a:rPr>
              <a:t>Built by IBM</a:t>
            </a:r>
          </a:p>
        </p:txBody>
      </p:sp>
      <p:pic>
        <p:nvPicPr>
          <p:cNvPr id="18454" name="Picture 23" descr="H:\slides\das2\da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4770438"/>
            <a:ext cx="176212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5" name="Rectangle 24"/>
          <p:cNvSpPr>
            <a:spLocks noChangeArrowheads="1"/>
          </p:cNvSpPr>
          <p:nvPr/>
        </p:nvSpPr>
        <p:spPr bwMode="auto">
          <a:xfrm>
            <a:off x="-65088" y="1249364"/>
            <a:ext cx="3611563" cy="2489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0794" tIns="50397" rIns="100794" bIns="50397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791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Grid programming </a:t>
            </a:r>
            <a:r>
              <a:rPr lang="en-US" dirty="0" smtClean="0"/>
              <a:t>systems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874837"/>
            <a:ext cx="8763000" cy="4760912"/>
          </a:xfrm>
        </p:spPr>
        <p:txBody>
          <a:bodyPr/>
          <a:lstStyle/>
          <a:p>
            <a:r>
              <a:rPr lang="en-US" dirty="0" smtClean="0"/>
              <a:t>Satin (Rob van </a:t>
            </a:r>
            <a:r>
              <a:rPr lang="en-US" dirty="0" err="1" smtClean="0"/>
              <a:t>Nieuwpoort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ransparent </a:t>
            </a:r>
            <a:r>
              <a:rPr lang="en-US" dirty="0"/>
              <a:t>divide-and-conquer parallelism for </a:t>
            </a:r>
            <a:r>
              <a:rPr lang="en-US" dirty="0" smtClean="0"/>
              <a:t>grids</a:t>
            </a:r>
          </a:p>
          <a:p>
            <a:pPr lvl="2"/>
            <a:r>
              <a:rPr lang="en-US" dirty="0" smtClean="0"/>
              <a:t>Hierarchical computational model fits grids [TOPLAS </a:t>
            </a:r>
            <a:r>
              <a:rPr lang="en-US" dirty="0"/>
              <a:t>2010]</a:t>
            </a:r>
            <a:endParaRPr lang="nl-NL" dirty="0"/>
          </a:p>
          <a:p>
            <a:r>
              <a:rPr lang="en-US" dirty="0" smtClean="0"/>
              <a:t>Ibis: Java-centric grid computing </a:t>
            </a:r>
            <a:r>
              <a:rPr lang="en-US" altLang="nl-NL" sz="2000" dirty="0" smtClean="0"/>
              <a:t>[Euro-Par’2009  </a:t>
            </a:r>
            <a:r>
              <a:rPr lang="en-US" altLang="nl-NL" sz="2000" dirty="0"/>
              <a:t>keynote]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JavaGAT</a:t>
            </a:r>
            <a:r>
              <a:rPr lang="en-US" dirty="0"/>
              <a:t>:</a:t>
            </a:r>
            <a:endParaRPr lang="nl-NL" dirty="0"/>
          </a:p>
          <a:p>
            <a:pPr lvl="1"/>
            <a:r>
              <a:rPr lang="en-US" dirty="0" smtClean="0"/>
              <a:t>Middleware-independent API for grid applications  </a:t>
            </a:r>
            <a:r>
              <a:rPr lang="en-US" sz="2000" dirty="0" smtClean="0"/>
              <a:t>[</a:t>
            </a:r>
            <a:r>
              <a:rPr lang="en-US" sz="2000" dirty="0"/>
              <a:t>SC’07]</a:t>
            </a:r>
            <a:endParaRPr lang="nl-NL" sz="2000" dirty="0"/>
          </a:p>
          <a:p>
            <a:r>
              <a:rPr lang="en-US" dirty="0" smtClean="0"/>
              <a:t>Combined </a:t>
            </a:r>
            <a:r>
              <a:rPr lang="en-US" dirty="0"/>
              <a:t>DAS with </a:t>
            </a:r>
            <a:r>
              <a:rPr lang="en-US" dirty="0" smtClean="0"/>
              <a:t>EU </a:t>
            </a:r>
            <a:r>
              <a:rPr lang="en-US" dirty="0"/>
              <a:t>grids to test </a:t>
            </a:r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Do clean performance measurements on DAS</a:t>
            </a:r>
          </a:p>
          <a:p>
            <a:pPr lvl="1"/>
            <a:r>
              <a:rPr lang="en-US" dirty="0" smtClean="0"/>
              <a:t>Show the software ``also works’’ on real grids</a:t>
            </a:r>
            <a:endParaRPr lang="nl-NL" dirty="0"/>
          </a:p>
          <a:p>
            <a:endParaRPr lang="nl-NL" dirty="0"/>
          </a:p>
        </p:txBody>
      </p:sp>
      <p:pic>
        <p:nvPicPr>
          <p:cNvPr id="11266" name="Picture 2" descr="http://www.cs.vu.nl/ibis/images/logos/JavaGAT-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98436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19925"/>
              </p:ext>
            </p:extLst>
          </p:nvPr>
        </p:nvGraphicFramePr>
        <p:xfrm>
          <a:off x="7935912" y="1570037"/>
          <a:ext cx="177692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CorelDRAW" r:id="rId5" imgW="9676534" imgH="4982393" progId="CorelDraw.Graphic.8">
                  <p:embed/>
                </p:oleObj>
              </mc:Choice>
              <mc:Fallback>
                <p:oleObj name="CorelDRAW" r:id="rId5" imgW="9676534" imgH="4982393" progId="CorelDraw.Graphic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5912" y="1570037"/>
                        <a:ext cx="177692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447925"/>
            <a:ext cx="8763000" cy="4760912"/>
          </a:xfrm>
        </p:spPr>
        <p:txBody>
          <a:bodyPr/>
          <a:lstStyle/>
          <a:p>
            <a:pPr marL="679450" indent="-571500">
              <a:buSzPct val="100000"/>
              <a:buFont typeface="+mj-lt"/>
              <a:buAutoNum type="romanUcPeriod"/>
            </a:pPr>
            <a:r>
              <a:rPr lang="en-US" dirty="0" smtClean="0"/>
              <a:t>Overview of DAS (1997-2014)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nique aspects,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5 </a:t>
            </a:r>
            <a:r>
              <a:rPr lang="en-US" dirty="0" smtClean="0"/>
              <a:t>DAS generations, organization</a:t>
            </a:r>
          </a:p>
          <a:p>
            <a:pPr marL="679450" indent="-571500">
              <a:buSzPct val="100000"/>
              <a:buFont typeface="+mj-lt"/>
              <a:buAutoNum type="romanUcPeriod"/>
            </a:pPr>
            <a:r>
              <a:rPr lang="en-US" dirty="0" smtClean="0"/>
              <a:t>Earlier results </a:t>
            </a:r>
            <a:r>
              <a:rPr lang="en-US" dirty="0"/>
              <a:t>and </a:t>
            </a:r>
            <a:r>
              <a:rPr lang="en-US" dirty="0" smtClean="0"/>
              <a:t>impact</a:t>
            </a:r>
          </a:p>
          <a:p>
            <a:pPr marL="679450" indent="-571500">
              <a:buSzPct val="100000"/>
              <a:buFont typeface="+mj-lt"/>
              <a:buAutoNum type="romanUcPeriod"/>
            </a:pPr>
            <a:r>
              <a:rPr lang="en-US" dirty="0" smtClean="0"/>
              <a:t>Examples of current </a:t>
            </a:r>
            <a:r>
              <a:rPr lang="en-US" dirty="0"/>
              <a:t>projects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nl-NL" dirty="0"/>
          </a:p>
        </p:txBody>
      </p:sp>
      <p:pic>
        <p:nvPicPr>
          <p:cNvPr id="170" name="Picture 4" descr="StarPlane-over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543" y="420302"/>
            <a:ext cx="1754337" cy="149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2" descr="C:\Users\bal\VU\Slides\DAS-workshop2013\TkRDA0NAwrQxPMdVW3BrP4tkFGKfEAYDrt3pei9Fzx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62" y="3932237"/>
            <a:ext cx="1318462" cy="6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12" y="5684837"/>
            <a:ext cx="7429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das12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2" y="5761037"/>
            <a:ext cx="1174750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DSC_0235-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2" y="5761037"/>
            <a:ext cx="15970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068512" y="6827837"/>
            <a:ext cx="1371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/>
              <a:t>DAS-1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744912" y="6827837"/>
            <a:ext cx="1371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/>
              <a:t>DAS-2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649912" y="6827837"/>
            <a:ext cx="1371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/>
              <a:t>DAS-3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859712" y="6853237"/>
            <a:ext cx="1371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/>
              <a:t>DAS-4</a:t>
            </a:r>
          </a:p>
        </p:txBody>
      </p:sp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2" y="5426075"/>
            <a:ext cx="1033462" cy="144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476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2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3"/>
          <p:cNvSpPr>
            <a:spLocks noChangeShapeType="1"/>
          </p:cNvSpPr>
          <p:nvPr/>
        </p:nvSpPr>
        <p:spPr bwMode="auto">
          <a:xfrm flipV="1">
            <a:off x="5208588" y="3359150"/>
            <a:ext cx="2940050" cy="2268538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19459" name="Line 7"/>
          <p:cNvSpPr>
            <a:spLocks noChangeShapeType="1"/>
          </p:cNvSpPr>
          <p:nvPr/>
        </p:nvSpPr>
        <p:spPr bwMode="auto">
          <a:xfrm>
            <a:off x="5208588" y="3443288"/>
            <a:ext cx="0" cy="2184400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19460" name="Line 9"/>
          <p:cNvSpPr>
            <a:spLocks noChangeShapeType="1"/>
          </p:cNvSpPr>
          <p:nvPr/>
        </p:nvSpPr>
        <p:spPr bwMode="auto">
          <a:xfrm rot="5400000">
            <a:off x="6762751" y="4325937"/>
            <a:ext cx="0" cy="2771775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19461" name="Line 10"/>
          <p:cNvSpPr>
            <a:spLocks noChangeShapeType="1"/>
          </p:cNvSpPr>
          <p:nvPr/>
        </p:nvSpPr>
        <p:spPr bwMode="auto">
          <a:xfrm>
            <a:off x="8232775" y="3359150"/>
            <a:ext cx="0" cy="2184400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19462" name="Line 11"/>
          <p:cNvSpPr>
            <a:spLocks noChangeShapeType="1"/>
          </p:cNvSpPr>
          <p:nvPr/>
        </p:nvSpPr>
        <p:spPr bwMode="auto">
          <a:xfrm rot="5400000">
            <a:off x="6552407" y="1764506"/>
            <a:ext cx="0" cy="3024187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pic>
        <p:nvPicPr>
          <p:cNvPr id="19463" name="Picture 3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2100263"/>
            <a:ext cx="91598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5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375275"/>
            <a:ext cx="914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8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5375275"/>
            <a:ext cx="915988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4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1847850"/>
            <a:ext cx="914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2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2352675"/>
            <a:ext cx="91598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Text Box 14"/>
          <p:cNvSpPr txBox="1">
            <a:spLocks noChangeArrowheads="1"/>
          </p:cNvSpPr>
          <p:nvPr/>
        </p:nvSpPr>
        <p:spPr bwMode="auto">
          <a:xfrm>
            <a:off x="4284663" y="1682750"/>
            <a:ext cx="226695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VU (85)</a:t>
            </a:r>
          </a:p>
        </p:txBody>
      </p:sp>
      <p:sp>
        <p:nvSpPr>
          <p:cNvPr id="19469" name="Text Box 15"/>
          <p:cNvSpPr txBox="1">
            <a:spLocks noChangeArrowheads="1"/>
          </p:cNvSpPr>
          <p:nvPr/>
        </p:nvSpPr>
        <p:spPr bwMode="auto">
          <a:xfrm>
            <a:off x="3948113" y="6891338"/>
            <a:ext cx="26035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TU Delft (68)</a:t>
            </a:r>
          </a:p>
        </p:txBody>
      </p:sp>
      <p:sp>
        <p:nvSpPr>
          <p:cNvPr id="19470" name="Text Box 16"/>
          <p:cNvSpPr txBox="1">
            <a:spLocks noChangeArrowheads="1"/>
          </p:cNvSpPr>
          <p:nvPr/>
        </p:nvSpPr>
        <p:spPr bwMode="auto">
          <a:xfrm>
            <a:off x="7477125" y="6891338"/>
            <a:ext cx="26035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Leiden (32)</a:t>
            </a:r>
          </a:p>
        </p:txBody>
      </p:sp>
      <p:sp>
        <p:nvSpPr>
          <p:cNvPr id="19471" name="Text Box 17"/>
          <p:cNvSpPr txBox="1">
            <a:spLocks noChangeArrowheads="1"/>
          </p:cNvSpPr>
          <p:nvPr/>
        </p:nvSpPr>
        <p:spPr bwMode="auto">
          <a:xfrm>
            <a:off x="6719888" y="1347788"/>
            <a:ext cx="42005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 dirty="0" err="1"/>
              <a:t>UvA</a:t>
            </a:r>
            <a:r>
              <a:rPr lang="en-GB" altLang="nl-NL" sz="2200" b="1" dirty="0"/>
              <a:t>/</a:t>
            </a:r>
            <a:r>
              <a:rPr lang="en-GB" altLang="nl-NL" sz="2200" b="1" u="sng" dirty="0" err="1"/>
              <a:t>MultimediaN</a:t>
            </a:r>
            <a:r>
              <a:rPr lang="en-GB" altLang="nl-NL" sz="2200" b="1" dirty="0"/>
              <a:t> (40/46)</a:t>
            </a:r>
          </a:p>
        </p:txBody>
      </p:sp>
      <p:sp>
        <p:nvSpPr>
          <p:cNvPr id="19472" name="Rectangle 19"/>
          <p:cNvSpPr>
            <a:spLocks noChangeArrowheads="1"/>
          </p:cNvSpPr>
          <p:nvPr/>
        </p:nvSpPr>
        <p:spPr bwMode="auto">
          <a:xfrm>
            <a:off x="1428750" y="0"/>
            <a:ext cx="85677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 anchor="b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kumimoji="1" lang="en-US" altLang="nl-NL" sz="44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D</a:t>
            </a:r>
            <a:r>
              <a:rPr kumimoji="1" lang="en-US" altLang="nl-NL" sz="4400" b="1" dirty="0">
                <a:solidFill>
                  <a:srgbClr val="FFFF00"/>
                </a:solidFill>
                <a:latin typeface="Arial" pitchFamily="34" charset="0"/>
                <a:ea typeface="MS PGothic" pitchFamily="34" charset="-128"/>
              </a:rPr>
              <a:t>A</a:t>
            </a:r>
            <a:r>
              <a:rPr kumimoji="1" lang="en-US" altLang="nl-NL" sz="4400" b="1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S</a:t>
            </a:r>
            <a:r>
              <a:rPr kumimoji="1" lang="en-US" altLang="nl-NL" sz="4900" b="1" dirty="0">
                <a:solidFill>
                  <a:srgbClr val="FF3300"/>
                </a:solidFill>
                <a:latin typeface="Arial" pitchFamily="34" charset="0"/>
              </a:rPr>
              <a:t>-</a:t>
            </a:r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3</a:t>
            </a:r>
            <a:r>
              <a:rPr kumimoji="1" lang="en-US" altLang="nl-NL" sz="4400" b="1" dirty="0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 </a:t>
            </a:r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(</a:t>
            </a:r>
            <a:r>
              <a:rPr lang="en-US" altLang="nl-NL" sz="4000" b="1" i="1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2006-2010</a:t>
            </a:r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)</a:t>
            </a:r>
          </a:p>
          <a:p>
            <a:pPr algn="ctr" eaLnBrk="1"/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An optical grid </a:t>
            </a:r>
            <a:endParaRPr lang="en-GB" altLang="nl-NL" sz="4000" b="1" i="1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19473" name="Text Box 20"/>
          <p:cNvSpPr txBox="1">
            <a:spLocks noChangeArrowheads="1"/>
          </p:cNvSpPr>
          <p:nvPr/>
        </p:nvSpPr>
        <p:spPr bwMode="auto">
          <a:xfrm>
            <a:off x="677825" y="1449874"/>
            <a:ext cx="6469063" cy="264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marL="342900" indent="-3429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D</a:t>
            </a:r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ual </a:t>
            </a: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AMD </a:t>
            </a:r>
            <a:r>
              <a:rPr kumimoji="1" lang="en-GB" altLang="nl-NL" sz="2000" b="1" dirty="0" err="1">
                <a:solidFill>
                  <a:srgbClr val="0066FF"/>
                </a:solidFill>
                <a:latin typeface="Tahoma" pitchFamily="34" charset="0"/>
              </a:rPr>
              <a:t>Opterons</a:t>
            </a:r>
            <a:endParaRPr kumimoji="1" lang="en-GB" altLang="nl-NL" sz="2000" b="1" dirty="0">
              <a:solidFill>
                <a:srgbClr val="0066FF"/>
              </a:solidFill>
              <a:latin typeface="Tahoma" pitchFamily="34" charset="0"/>
            </a:endParaRPr>
          </a:p>
          <a:p>
            <a:pPr lvl="1" eaLnBrk="1">
              <a:lnSpc>
                <a:spcPct val="90000"/>
              </a:lnSpc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2.2-2.6 </a:t>
            </a: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GHz</a:t>
            </a:r>
            <a:b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</a:br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Single/dual </a:t>
            </a: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core nodes</a:t>
            </a:r>
          </a:p>
          <a:p>
            <a:pPr lvl="1" eaLnBrk="1">
              <a:lnSpc>
                <a:spcPct val="90000"/>
              </a:lnSpc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Myrinet-10G</a:t>
            </a:r>
            <a:endParaRPr kumimoji="1" lang="en-GB" altLang="nl-NL" sz="2000" b="1" dirty="0">
              <a:solidFill>
                <a:srgbClr val="0066FF"/>
              </a:solidFill>
              <a:latin typeface="Tahoma" pitchFamily="34" charset="0"/>
            </a:endParaRPr>
          </a:p>
          <a:p>
            <a:pPr lvl="1" eaLnBrk="1">
              <a:lnSpc>
                <a:spcPct val="90000"/>
              </a:lnSpc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Scientific </a:t>
            </a: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Linux 4</a:t>
            </a:r>
          </a:p>
          <a:p>
            <a:pPr lvl="1" eaLnBrk="1">
              <a:lnSpc>
                <a:spcPct val="90000"/>
              </a:lnSpc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Globus, SGE</a:t>
            </a:r>
          </a:p>
          <a:p>
            <a:pPr lvl="1" eaLnBrk="1">
              <a:lnSpc>
                <a:spcPct val="90000"/>
              </a:lnSpc>
              <a:spcBef>
                <a:spcPct val="15000"/>
              </a:spcBef>
              <a:buClr>
                <a:srgbClr val="0066FF"/>
              </a:buClr>
            </a:pP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Built by </a:t>
            </a:r>
            <a:r>
              <a:rPr kumimoji="1" lang="en-GB" altLang="nl-NL" sz="2000" b="1" dirty="0" err="1">
                <a:solidFill>
                  <a:srgbClr val="0066FF"/>
                </a:solidFill>
                <a:latin typeface="Tahoma" pitchFamily="34" charset="0"/>
              </a:rPr>
              <a:t>ClusterVision</a:t>
            </a:r>
            <a:endParaRPr kumimoji="1" lang="en-GB" altLang="nl-NL" sz="2000" b="1" dirty="0">
              <a:solidFill>
                <a:srgbClr val="0066FF"/>
              </a:solidFill>
              <a:latin typeface="Tahoma" pitchFamily="34" charset="0"/>
            </a:endParaRPr>
          </a:p>
          <a:p>
            <a:pPr lvl="1" eaLnBrk="1">
              <a:lnSpc>
                <a:spcPct val="90000"/>
              </a:lnSpc>
              <a:spcBef>
                <a:spcPct val="20000"/>
              </a:spcBef>
              <a:buClr>
                <a:srgbClr val="0066FF"/>
              </a:buClr>
            </a:pPr>
            <a:endParaRPr kumimoji="1" lang="en-GB" altLang="nl-NL" sz="2200" b="1" dirty="0">
              <a:solidFill>
                <a:srgbClr val="0066FF"/>
              </a:solidFill>
              <a:latin typeface="Tahoma" pitchFamily="34" charset="0"/>
            </a:endParaRPr>
          </a:p>
        </p:txBody>
      </p:sp>
      <p:sp>
        <p:nvSpPr>
          <p:cNvPr id="19474" name="Rectangle 21"/>
          <p:cNvSpPr>
            <a:spLocks noChangeArrowheads="1"/>
          </p:cNvSpPr>
          <p:nvPr/>
        </p:nvSpPr>
        <p:spPr bwMode="auto">
          <a:xfrm>
            <a:off x="620713" y="1358900"/>
            <a:ext cx="3697287" cy="250507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endParaRPr lang="nl-NL" altLang="nl-NL"/>
          </a:p>
        </p:txBody>
      </p:sp>
      <p:sp>
        <p:nvSpPr>
          <p:cNvPr id="19475" name="Line 22"/>
          <p:cNvSpPr>
            <a:spLocks noChangeShapeType="1"/>
          </p:cNvSpPr>
          <p:nvPr/>
        </p:nvSpPr>
        <p:spPr bwMode="auto">
          <a:xfrm>
            <a:off x="5376863" y="3359150"/>
            <a:ext cx="2603500" cy="2100263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19476" name="Text Box 24"/>
          <p:cNvSpPr txBox="1">
            <a:spLocks noChangeArrowheads="1"/>
          </p:cNvSpPr>
          <p:nvPr/>
        </p:nvSpPr>
        <p:spPr bwMode="auto">
          <a:xfrm>
            <a:off x="5964238" y="3417888"/>
            <a:ext cx="184785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>
                <a:solidFill>
                  <a:srgbClr val="FF3300"/>
                </a:solidFill>
              </a:rPr>
              <a:t>SURFnet6</a:t>
            </a:r>
          </a:p>
        </p:txBody>
      </p:sp>
      <p:sp>
        <p:nvSpPr>
          <p:cNvPr id="19477" name="Text Box 30"/>
          <p:cNvSpPr txBox="1">
            <a:spLocks noChangeArrowheads="1"/>
          </p:cNvSpPr>
          <p:nvPr/>
        </p:nvSpPr>
        <p:spPr bwMode="auto">
          <a:xfrm>
            <a:off x="6226173" y="5199880"/>
            <a:ext cx="1335089" cy="44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b="1" dirty="0">
                <a:solidFill>
                  <a:srgbClr val="FF3300"/>
                </a:solidFill>
              </a:rPr>
              <a:t>10 </a:t>
            </a:r>
            <a:r>
              <a:rPr lang="en-GB" altLang="nl-NL" b="1" dirty="0" smtClean="0">
                <a:solidFill>
                  <a:srgbClr val="FF3300"/>
                </a:solidFill>
              </a:rPr>
              <a:t>Gb/s</a:t>
            </a:r>
            <a:endParaRPr lang="en-GB" altLang="nl-NL" b="1" dirty="0">
              <a:solidFill>
                <a:srgbClr val="FF3300"/>
              </a:solidFill>
            </a:endParaRPr>
          </a:p>
        </p:txBody>
      </p:sp>
      <p:pic>
        <p:nvPicPr>
          <p:cNvPr id="19478" name="Picture 34" descr="DSC_0197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5391150"/>
            <a:ext cx="3192462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05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0688" y="923925"/>
            <a:ext cx="8886825" cy="5294313"/>
          </a:xfrm>
        </p:spPr>
        <p:txBody>
          <a:bodyPr/>
          <a:lstStyle/>
          <a:p>
            <a:pPr eaLnBrk="1">
              <a:buFont typeface="Andale Mono" pitchFamily="1" charset="0"/>
              <a:buNone/>
              <a:defRPr/>
            </a:pPr>
            <a:endParaRPr lang="en-US" dirty="0" smtClean="0"/>
          </a:p>
          <a:p>
            <a:pPr lvl="1" eaLnBrk="1">
              <a:defRPr/>
            </a:pPr>
            <a:r>
              <a:rPr lang="en-US" sz="2800" dirty="0"/>
              <a:t>Multiple dedicated 10G light paths between sites</a:t>
            </a:r>
          </a:p>
          <a:p>
            <a:pPr lvl="1" eaLnBrk="1">
              <a:defRPr/>
            </a:pPr>
            <a:r>
              <a:rPr lang="en-US" sz="2800" dirty="0"/>
              <a:t>Idea: dynamically change wide-area topology</a:t>
            </a:r>
          </a:p>
          <a:p>
            <a:pPr marL="576262" lvl="1" indent="0" eaLnBrk="1">
              <a:buFont typeface="Andale Mono" pitchFamily="1" charset="0"/>
              <a:buNone/>
              <a:defRPr/>
            </a:pPr>
            <a:endParaRPr lang="en-US" dirty="0" smtClean="0"/>
          </a:p>
          <a:p>
            <a:pPr lvl="1" eaLnBrk="1">
              <a:defRPr/>
            </a:pPr>
            <a:endParaRPr lang="en-US" dirty="0" smtClean="0"/>
          </a:p>
          <a:p>
            <a:pPr eaLnBrk="1">
              <a:defRPr/>
            </a:pPr>
            <a:endParaRPr lang="en-GB" sz="2800" dirty="0" smtClean="0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4265613" y="311308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endParaRPr lang="nl-NL" altLang="nl-NL"/>
          </a:p>
        </p:txBody>
      </p:sp>
      <p:pic>
        <p:nvPicPr>
          <p:cNvPr id="4608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336550"/>
            <a:ext cx="201612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 descr="das3-starpla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299" y="3246437"/>
            <a:ext cx="594159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6" descr="u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274638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 descr="strapla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682625"/>
            <a:ext cx="264636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StarPlane-overvie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299" y="2484437"/>
            <a:ext cx="5914814" cy="504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37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58913" y="762000"/>
            <a:ext cx="7834312" cy="685800"/>
          </a:xfrm>
        </p:spPr>
        <p:txBody>
          <a:bodyPr/>
          <a:lstStyle/>
          <a:p>
            <a:pPr eaLnBrk="1"/>
            <a:r>
              <a:rPr lang="en-US" altLang="nl-NL" sz="4000" dirty="0" smtClean="0"/>
              <a:t>Distributed Model Checking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1493837"/>
            <a:ext cx="8751887" cy="6019800"/>
          </a:xfrm>
        </p:spPr>
        <p:txBody>
          <a:bodyPr/>
          <a:lstStyle/>
          <a:p>
            <a:pPr eaLnBrk="1"/>
            <a:r>
              <a:rPr lang="en-US" altLang="nl-NL" dirty="0"/>
              <a:t>H</a:t>
            </a:r>
            <a:r>
              <a:rPr lang="en-US" altLang="nl-NL" sz="2800" dirty="0" smtClean="0"/>
              <a:t>uge state spaces, bulk asynchronous transfers</a:t>
            </a:r>
          </a:p>
          <a:p>
            <a:pPr eaLnBrk="1"/>
            <a:r>
              <a:rPr lang="en-US" altLang="nl-NL" sz="2800" dirty="0" smtClean="0"/>
              <a:t>Can efficiently run </a:t>
            </a:r>
            <a:r>
              <a:rPr lang="en-US" altLang="nl-NL" sz="2800" dirty="0" err="1" smtClean="0"/>
              <a:t>DiVinE</a:t>
            </a:r>
            <a:r>
              <a:rPr lang="en-US" altLang="nl-NL" sz="2800" dirty="0" smtClean="0"/>
              <a:t> model checker on wide-area DAS-3, use up to 1 TB memory </a:t>
            </a:r>
            <a:r>
              <a:rPr lang="en-US" altLang="nl-NL" sz="2000" dirty="0" smtClean="0"/>
              <a:t>[IPDPS’09]</a:t>
            </a:r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2" y="3381255"/>
            <a:ext cx="1062298" cy="102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10" descr="elevator-distr-scale-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2" y="2865437"/>
            <a:ext cx="403860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6" descr="data:image/jpeg;base64,/9j/4AAQSkZJRgABAQAAAQABAAD/2wCEAAkGBxQSEhQUEhQUFRUXFxUXFxUXFxQXFxcYGBQXFxgYFRcYHCggHBolHBQXITEhJSkrLi4uFx8zODMsNygtLisBCgoKDg0OFxAQGi0cIB8sLCwsLywsLCwsLCwsLCwsLCwsLCwsLCwsLCwsLCwsLCwsLCwsLCwsLCwsLCwsLCw3LP/AABEIALcBEwMBIgACEQEDEQH/xAAcAAABBQEBAQAAAAAAAAAAAAAGAAIDBAUBBwj/xABEEAABAwIEBAMFBgMGAwkAAAABAAIRAwQFEiExBkFRYRNxgSIykaGxBxRCUmLBI9HhFTNygpLxQ1OiFjRUY3OTssLw/8QAGQEBAQEBAQEAAAAAAAAAAAAAAAECAwQF/8QAIREBAAICAgMBAQEBAAAAAAAAAAECAxESIQQTMUEUInH/2gAMAwEAAhEDEQA/AAShcUhzarX3uj1b8EBsBhPBKoOXX1Hq34JffqP5h8EDyVyUUbnEaP5m/BIYlQ5kfBA5K6gODiVv+YfArgxS3/MPggiVxAf217QeQGlpJ0Aj+i3qlnTotbIFSrUMMpNaNT3JEx1WDwFws8OFzVGVrR7DTu4kbnpCJcJcHGtcH3i80mfoYzQx5ndUVcRvKVuyaraTqhOoaxuVv6Rpr5oVr8V6uilS1EN9hsDvtqs7ie/NWu78rTDRyWKSoN+x4ocx8vYx419nK0DtyVl/FLqj8wpNiIyta0DzMBCq1cCuWU3SSQTpyhIBE/i5zGEMZlJ6sbA+KZYE1yMz8romAAA7Xl1TKr2FzZqEsPvSG6dDA5LmMEloAIhhaQ8DWJ5RzCsDXGC1yQ1oY4E6umI8wt24tbe0DRAq13CGt0M9TB0AHVNw1pbRL3nVu52zCJDl5/iGJPaC8k+LWk5vy0gYAb0lWQSY3xBSDS0OAqTr4bQQP0lx/aEL23ET2Zpc507axHyWI4pqmwV0OM6gIAa31M/ErQuOJapaMoZ3ggoERNhYt6bAX6vI19o6dkEj+IK4Oh9FyvjNXwg48yuGzp1TLJnudD2lPxDDstMZQYJggk6IO2mN0SAahObmAFZZxNbt90OH+VDVbDyAT037eazy1NgyqcS0Tzf8FH/2io/r+CD4VulhtV1M1Qxxpgxm5eiAoHE1Ho/4BJ3EtHo9BoalCIMRxFR6O+SYeIaPR3yQjCSgKqnEVM8j8kz/ALQUx+EnzCF0lARniTo0fBdQ1KSaGvQsnv8AZDXEjkAT9Ey5wG5YA51GoA45RI3PIRuvVbjHaVLN4TWgncgD9kP4xePuGOBJ2kf4hqCtaUGN4auyY8CoP8QDf/kQrlLg6vvUdSpt5kumPQLcwu/dd5Q958RrYIk6xzVTHbpjWmm1+Z3ONm+Z6qCp9xs6AOYurujT8LJ8husS4DTLg3KDsE6o4DfUqrVqyoI4RDwLhYuLoBwkMGaORMwPmh9oJRr9ltMi7d3p/Qqg74ozMaynS0Lh4bT3Or3egVZtBlC1ABhoa4zzMky49ypuIKp8d0f8Og4js6ocs+cIN4sxQhgoN1Lma/paOqAQunZiX/mcYHZVXJ7naJ1nbOqvbTYJc4wAgbb27qjsrGlzjyC0H8O1xGZoaehIn5L0bA8Dba0wBq+Jc7qefoosZ1gjdb49IA7XDKodlJEepR3gXDj3biWxmHaOXksc1IIRtwhdFzMg95smT32CyIeJLcigGHeo9lMnsTr8gvL+K3A3VTL7rQGAdA1escWMc9tvk512Hy3kfGV49jn/AHmv/wCo5JlWcU1dcrGHWpq1GUx+IgenNRDKVq92rWkjrGnxXXWrxu0r1C5w4MphrRoBAQpiDd1ZjSrPBNI1AaZbMmJOwHVF+JWMNyuGpEbbnqg7h2/NF+nn89V6bd0xWpBzd4DmnoUiR5ZegtkiRGju7dihm4pw5zeh+XJGPEbS6XgASHB46Obv8UHvdJkqSK5CLcO4rApNpVGw1oyiB7Mdx1Qo5qYQmwS1cEbUJdTMA6gFZV1hNWnu0x1Gqn4exjwKjcwzMkSDy7r0u9YMgqtjIQI9VqEePkJpR5iuEU6jS8NDY3I00V63w62t7Rj6DvEqVSMz3AS0DUtASYAvg/B9au0PJbSY4S0umXAcw3osnFMP8GoWZg6NZC9BbiBI1nbLPOO0IYxfCXEue05p3GxA/dZAxCSnqaEiEkBrStHAnN1Vt4ygdDpusZ3FrHMacpzxDhykDcFZF1jT3gCYgyrMqvXFc21w51KJLT/1DVYb6seZ3Kc6tOpMlVXFZCJSAXAnNQSUjCOPs3qj72I503j1EFBDBrqjD7OqQ++0/J/0UB7fUwa1QkzmpAf6Xf1Xl/EVaa1xHMMHoOQXqGKCLinru2o3/pleOYk4mtVn85HwVFJ6O/sxwwHxK55ewz/7EfRApaSYAk9AvU+FLujb0KVFzocdyQYzu5Tt2ViYWKzP43L50DRDN9caETqtrE7gAaFB13WAeWzrGb0WptCalXrV4cASRqjPgu8DnwJJGUHvJ5oLrWhqwQY81o8HYh92rVc0uGjfZieq5eysfrpGG8/IH3FNQNoVTzpPa8euv8147xIB94qRzOb/AFCV6JjGNtrU6zA138RgGsbjrr0XnOPtPikkEAhoB6w2DCsZKz8kthyV+wySjj7PMNkOrOH6W/uUJWmHvqn2R6nZem8LFrbRmUEBpc0zvma6HHyWq2iWZpaI3po3gEQgXHIDjCL7u5HMhC2MUpJK1ZnTFs6ozfRevcF3gqUMp3bv2leP0rRzj7ImEX/Z9iLqdwaVQEF4kei5xaGuFvukPGdM0zUAH/EdI7Fu6A4Xpn2i0myx4iXNc13kBoSvMyFpkwrphcIXJUDCEa8H41nYbeqdI9gk/JBZXaVQtIcDBBkKoJMVxNzgbdgIl0HvrsFvNtG0WMpklxaNfM7rFwrHcz8zaLHVsuUOO/m3oVcbiWv8QFruauxpNDQNlM2o0amFTdXbAMys3GLw5QxvvP0CbA/iFwHVHloEEmNEkZUbKjSaGOAJaBJjmRJ+q6pseasUoKhYpWoJGlKoE0KWJCioV0LhXWpJDTwew8UnMTlHTqivgm1LLx5/BSYTMjZw0n4LJwoinSZO73fXZWX3L6RuHNB/iNYwdydI77rzeyd6fS/mr69/q/RxOpWNWs5xh1UimOTWsEez5yhjFKfiXBDN9AT3G5RRjDG2tJlMb0qQzHq9wkj4lYHDxBzk6u37x/upNp7laY6TEVXLa2pW7ZcRJ5nc9gFpW+H3FcSKQZT/APNJDnD9LRt5lcwUMpTXrNz1p9kGAyk3l6q1f41WDXvD4gEgADLttHNZrx33O5dbRliuqRqCp+I2ixtX3xIOs6A6a89OaxKlEuq1XEHZjW76jcwtqqS8B5cZLWS3SASAT35rN+/HPkLHbmCI1A3MdFi17d6hcWLHavc6T0GZRqqOD0XFpfEl7nOA5kE6fRWsQrRSqH9J/ktLBmBjKY/K1o9YWsdede3PycnqmIqqsJ5tc3s5pafnyWZi38Sg55Y4Na6GvMQXB2UgazzRJjFTM8dm/uoOGjmokkAh1Wo8A7RIH7KVxxWdw65fImaRtQs7XwmhkzHPqtbh6s1tq6eVarI8yCPqsr7zmq1G9IP+qVXuqhJ8Gnu453x+Ecye6xFrR03fHW9I7aNarmJJWfhjA6i2eZeQOxcYC7iFXJScR0geuilt6YaxrRs0Ad/Xur7J12mTDymIqgt7oGo5jQMrQNeruYUGIVSyvTeNCGu+RCuW1o1ghvc76yeqzuI6zAG/nnT/AA85Upbdp01lpMU1LUuarWMLs2cAAzAEzr+6y3i3r6e6/lplP9Vfsmg02g7ZQse9r1aLvdYRydk+pGxWqb/HPJERSOUdf8ZzbM+L4ROsxI+q1ncOiNHme4EKph9yalw1zgAYjTbQLSxPCzVIcKhbAgA7LrN7ctb089cFJpNorsM3VHI9zSQS0xIUKfWplri07gkHzTF6ofNt9FX2dYYK10C6ctMFxjT5og4wr0jMtAI1nn2HmncMUBb2QMQ+t7TjzyhCXEt6X1I5DU+ZVRmvrxzPkpbPFMtVtRwzZdgVn1HJigKnYpnObMNdUkKh/dJBFTUgUdNSBUdCnoqALct7D+EXdg8dxs4eiiwxqrYKYrd3ThVSk/FidS3LwkvptYJDGtPxj+SJeHLX71ct/wCVQ9tx5Gp+Fo6wUCOqw6QeTR8tkUYBitWnLqZL2kQ5p3Hl3XL1w9H9FojUO8aPMsG5qFzyf8JhDtMuDmlpIMgSO5Rxc1PHpwRoZLDpIncLFwvAX1K9Km72QajQXdBK1xiHOclp7HGDcDse4Oq+JVGhAefZHo0AH1QtxBTy+NTAiKvh7EAAvAgctl7jRpBlMe0IAiZHLqgTj19Ou1jA8DK9r5ABnKZj5bp64mdt08i1YmJ7YjsPyggdIHLbQLKoYZUa51WrlmMrGtcXBreesDUq/f4rImeuipWeJ+JLSVr111piMt/xj43eN8PLOriNOwdqiLB5c0Hkdli4tgfiOzNPKOoH8lqYIHUmtp1COxUimui+Sbz2g4kr5Q5oPtnKxo5y7Sfmr1N3hU2U2fhAb/M/FcdYTdPe9gLfCADjBhwdPs85jmq9w4jRoJeTDWjcuOwTg1fNy0zLQNd4xc4tLqpALfe9kAaCO/RXTYG3phzgWNeSZefbfAkud27I64S4TZZ081aH13S57jyJ1gLuOYRRuq1J9XVlIOikQC1xPN3WOiTj2VzTE7AeGYe+5PjOBFFhlgIIzkfjPYKxguFi7rvc8TRo6RyfUdrr5D6oxx63L7Z9Gi4U3OAYHRo1vOI7JYdbULSkGtLabBEyd3Rq5xO5KsYtFs82DXEllb2jaeSnlL3R7IJLtOQ5oAvnF9Rz3NLcxkA6GBoET8R49SN86plNQU6YbT10DidXD0Qtf3niOJiOyz64Jz21pbusSilSyOggwR3A6dFdscXZVGSoACZ/wkfsht5TZWZw1dK+ZeOmnbXFMXALJayY1PaJ8lfxOwD8zzWgD8MgwY2GqHE6s/M4nWDG/kE9fe0/pjjMTBpMqWzpZ3tb1IUKJuD8ILyap0a3Y8u5XaIeWW5jWJ5Ipge60A6TryYI07lA9y8yZEE7+aIMUuQwOI1JJDAdSAd3HuhmoUkRkroYuJzFENyJKRJBVpqQBMpqQKhIq4ef4lu5oEupGfNh3CFoRDwRd5a+Q7VBHqNQmlhUv6WVxby3aeo/ost7UZ4/YgB0CNZHY9uxQnXYoKy0sFv/AAqgze47R3bus4hJqD0qyY3P4ZOlQEsjk4dPMJmK1XUJLRsNHGBBCwcAxI5PDPvth1M8yAZjzCPa2GNuRuRmAcBy2n91VeY4hjtWqZdUd5ZiB8FT/tF4/G74opxXB20SWuZ5HcHqs03cAsexpZEN0Ej5JpGKb9/5itXC7gsovqHUzp5/7lWLG8tWUHMfSDnkmHkCYPntCyWXnh6UnO7zEHpDeS53pt3wZYpPbcoYgc9F0ZXOJlvVscwm4mC8tLSSc2V2ugjWexHVD331+cVC6XDYn+SczEXgPAI9skk89enRc4x2iXot5GO29wJsAxrOHNe4lwDoJO4nSPJNucSLH0HN0fmDmkmQII3HNZOF4FUqUX1gcrWzHUnn6LOua7i4E6ZQAB0hbmkuGPLWv2HoFfiS5PjOqVJEy2IGUAajQbys2li9cW7IfJgmXPIGpJ1O5Qm/EXlrwfxkEny6JVb8uY1pa32RAcZJjsNlmKX/AGXb3YtdQ0RxLXBd/EcZO0mBGmklU77GKtXR73OA2BOihq12QcrIzROu0dAqxXePjxWnc7OzrmZNSRCSSSQJJJJBJb0s7mtHMgfFem3dr93tW0myC4QTpoF5jRqFrg4bggj0RHecSurM9r39B2gdEGXihGchpkN0HfqVnlPq1JKjJRCXW6pq6xQT+CkpGMJGySDPYIT1sVaIduFTq2g/CVRUUlrcGm9r27tII9EjRI5Jhag9ExCsK9APbuWg+U8j6hBt4zXz1H7/ADW9wOQ5r2uO2gHYmZ+KjxzDcpfA29pvkT7Q9FJUKuC3qOEsNCSPayl085iY8lk3NONQt0XBFrmJ1LY9SYXG8z+PZ4tazvajhZacssMgzmaTI9EdWnEDqeU1BLW/iaNWgcyOaFMCt25A7nqtrCcKqXpcGnw6AOV9Q++7q1jf3K4xa0zOnq9eOtN3XMfvHkuNTN4Z9thgQ5mUEFp56IadaOc1zi1waQXUwQA5wiQUVcZWLn1ba1otdlNMNnWGU2kAknyCz+Knmk32AdBkbtoANCZ8lvjkiHCL4bdTGmBRsmtp+JVbMNkgjn5KO24aL2NObKSJII0E6wq1/iZfTYzczL/TZQtxOpMlxXWm/wBcM803qi/X4RqjVjmP66wQp7Th5jdXnN8gE7C8SeTv2WheUjUYWgxmgE9p1XHLknet6erxMNZrMzXZ1G7FKi6lTe0MAJLZa6POdUM4ZYeM4l0gbmOp5L0LGbuwfbNoeE+i3NTGZjKU6RodZgnc7ocqMbRZUcOWY6fAKVtPze2pxxaZmacdBXEaTRVLaew03mTzWxZcPtLQXkknkDELAY2T3P7otrNLabGNMFxZTB5iTqR81rJNvlZYwUxzM2tHSueHKc6F3lP7wnUMAoPEzUaQSHDM0wR6fBEV5hYpCW1C5u0Pgn/KRHzQ624Pj1GNO7mk/wCUarnF8lYnbpfDgvqaRpL/AGFRHugz1d7XyVKtw3uWvHYER9FpYpe+FTzDeQBKqWGN53BrmgE7EbT5clnnm+us4PFj/M9SHzYv8TwyIdMdvOei0qXDbju9o8gSncQa1mAbkAH1Oi1MRdUbTApe9IE6aAea6WyX604U8bFEzuJlh3OAVW6iHDtv8CspF1hc1R/fOYBHUA+saIUuHS95G2Z0fFdsV7T9ebycVK90MTmpqcV1eU0lcSSVQlcwqyNWoGAefkqrNSF6Pwth1Km0OacxO7v5ILtDDabWgZRoOiS13QkoPKN/9intaP8A8FDQqzyhWKZErQY5kKe1c1wgtnvCTqciVy30Kir/AA6RTrEfmHx1RDxDTBYHgbb9xsR8NUJvcQQWzI2RXhd594oGRqNI790AVVo6EfDy5Lt/cAW7Kf4jBjsCd1oX9vkOvSfTmsW6pCZXOaulMk1W8FoVtHMIyzsTp8FvnEjbPY9joeXNBYDo9s6hzewnXkhKncPaCGOLZ3hSYXSfUqhjNXu0BOp+Kxwne3o/prFOOtvdqdYOGhkHUHsgzjS2LmuhF+FYaadGm0uktaAf3WVxPaSw+XJdtdPG8dq04Ka1i0L62IqFqkpWuZwa0E8gBqSVmR3B6JLx0RdwvgT797zndToUzlzNAzPd+INcdgOsKxU4GrstDUY0uuDEU2wAA7TUmNpkr0ThbCvu1ClRaNGMEnq86uPqSVzjH3uXr981pxr0yzwDZMY4mmXOAJzOfUc6QNDq5ecVbcPplpJgggr2DifEBRonMdSD9F85XldzpGY5czjHLUpbFMz01h8rjExaNrN9a0aQllQueCIEgxB1mFuUnCr4b2OHsODvWNQem6DSE+lXcz3XFvkVJxTr6tPKpEzuvQ3xPEMjczjJ2a3qTsFg2ByVRn0cZnzKxxdPzB5cS4bE6qW8u/Edm2PNT0zrW0t5Uco4xqG/j1q+oGBgmCSfgmWGGCkPEqESBPYf1WZZYw+mI94cgTt6qHEcVfW0MBv5R+55qRS+9fjtbPhmOX6lt63i3AcebvkNvoiepSZUaWOg9RzH9UFWtYse1w5H/dS1b53iue0kSdPLlKtsVpncM4vKpWNWje1jEMFfTkj2m9RuB+oLNAVu9xOpVADjA5gaT5qmF2pExHbx5ppNv8Hhq45PGyjJWnJxJWrLD6lWfDbmjdbNDg+u4SYb6z9FUDoRrwdVeWRrAOi5a8FgQar/AEC2W5aQDWctkGwKnkksNzqh1APwKSDz6g4t3VhridipqlOREKr4ZadEErrtwEFJlaVFUeTumHRFa9Z4yAjmr/CVwG18rph4j15LEFf2RpotfA8ErVnA5HNbIOY6aTvqoNniuyyCR0kfuPghFzZBB6L1y3t2VQGks05nU91Rr4Dah5q1zmjQN1DQPJJgeR0bSo92WmxzyeTQT9F6J9n3CTqdbxbjK10Q2nmkidC50bK/dcSUKTHMt2tZGgcBG31VLhTEi+5n8TtZnfkVFeg2jWtL2HTbntOn8lQxSkYPbRK/qZZeZyxD99uvpuq1K9D5BMkRPccj6hahHmfEbctWeWyn4OxBlO6a50aA5Z2zHZafG9hlYXdwgBzoOiyPf7njShRaMxBJ5A/VZLftPog7GOwXjDPEqGBmcfUq/T4bu3CW0Xu8oVBpxlxey4Dcubny/ded1HyVLX8Wl7L2uaejgQfmqj3ygcWprguSuIEupq6g6VxclJAl1cVmxsnVXZWxPcwqKye0LVu+HqlIAucyTs0EkqoMPeXBrQXOOwaJUFZ5TVqVOHblu9Mj1E/VQf2RXmPCf8EGpwXWLa0ciNV6CapG0IQ4TwSq1+d1J/YbL0XD8HzQ6o0t7StQMKlbVaxLW7c3HZa9pgFKn73tu6nYeQW6WtYIbosy8u+hWtIdlZ+lJZLqhJ5Lqg82DAVG+gRyVayudNVpMrqDLqM1XHURyWpWtw4SNFSNAhQWOH6oZVbmaHQdCdY9Nl6PQxumBrEdtF5a85fNQG5cOZjpKbUU3nETW3Dn0iQJ2nTuEWWuI0bmmXA6kQQdxp0XmVPw3Cdir9o5xcw0WukamJMxvoFNiO6eMxHQkfAq7hVTw3NqDdhDln1qgLnEiNZLY2Vqyq5jEei5q9Yr3Pi0SR7rmAz5ry8Yw6hcAmYY403jq2dPhKO8AqO/s7bRoc1vcA7+S8jurkvc9x1Jc4z6/wBF0iUem3VFlyGMeSWFwJM7jkhziHhbwyPDZpOp10CpcJY7l/g1DofcPTsjWjivN0kTB0mNOaozsA4cLQ07fm0R7heHNa3QyUO0uLLVo0e09lQv/tHyaUQ0Cd4kwgzvtDwsffram6TmY7Mf82yqY/wI1lt49EuzAtzMcdIJ1PXRZ+K8YGrWbXIzVGiGlwGVo8huVZo8evczJWJiCDlayIPYoBt/D9xu2k5w6tEqv/Y9x/yK3/tv/kjDDuMmUQGte4gbSwSO2ibjX2h1KjCynLQd3bGOcQoAepRc0w5paRuCCD8CmKarXLjJknqoiUDUl1cKDq7TeWkEaEJspINW0rVKzw0avcYBOy9Dwuxp2LC5pa+sRq87Ds1eWW9YscHNMEc0V4PiJrkMcdenVWBy9xG4qVCGumT6IhwKyeBq5z6h84b5LUwThU1DmOjBui9rKdBuWmAO6sCvhmH+E2XmXHWFNcVSNSYCp18SAQ/imLF+50GwXSIRevsW5DZZdW/WPXvZ21TaNNztToFJlNLzr1JReG1JZV5zbPWpbulZNpSJWzaAc1lVxjlM1gKr5NdFLQJBQV76y5rFrMgovayVl4hhp3GykjDaQexRLwniwt6ntxkcMrieXdDFakQU0VjsoPS62FW9w6QJBP4HBRN4StmHM59wGjU+40Ad3E/Red0r17PdcR6lOq4nVcMpe4joST9VR6bj3FVtRtDQt/aJbkaAZgH3nFeYVXiIGir5yuIHtKP+CMTbVOSqfaAP+aRC89CloVixwc0wQZBQamM4PVp1ansEtzGHAaETyVGnhlZ3u0qp8mO+sI8wviZtVntNk7OEDf8AklV4wNEEUKYB6uOg/wAqoCDgVz/4er/oKrVbKo33qbx5td/Jbt9xZdVTL6xj8o0HwCdR4urt5sPdzQVBiWuF16v93RqO8mmPjsnXuFVKP94Mp/LPteoWvdcZXb25fFyD9ADfosOpXJMkkk7k7oIYXCnFyag0cEqUs5Fb3XCNpgz2RJV4esnAHx/BPcOj5oKVlmIVQIzujoSSPgUGrieBUafuXLKnkIHxlYhauOqSmgoOlF32dYV41cPdOVmvmeiFbWiaj2sbu4wF6vw5attKWUauOrj1KsQC+ve5RA0HRY13eyqT65dqdFnXlzyauutIdf4iBz16LFNR9TspDbEmSrTA1qzMjtrRYwSU64vABooal2AsXEMRCzIt1MU1SQ2681SU2LNvaiNFIKcJJILFJqtspSEklFPGikB0SSQZmI2odqEPXNGCkkggXISSQdAXYSSQNASSSQFfBFrPiuP6Wj6q7jdg19elRDRq19Rx5mNhKSSDMxbhY0qJqh8wRLT0PQoefRI9V1JBHCUJJIOriSSDoXCEkkHWtleicKcBNezPc65hIaDEDzC4krAJxhtCg0Mp0xpzME/FU6p1XElqBUuS5xgaBPNuGjqUkloZd9eFujQsqreu5riSxKM66vzrCzpLykksiYWySSSg/9k="/>
          <p:cNvSpPr>
            <a:spLocks noChangeAspect="1" noChangeArrowheads="1"/>
          </p:cNvSpPr>
          <p:nvPr/>
        </p:nvSpPr>
        <p:spPr bwMode="auto">
          <a:xfrm>
            <a:off x="155575" y="-2193925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" name="Group 2"/>
          <p:cNvGrpSpPr/>
          <p:nvPr/>
        </p:nvGrpSpPr>
        <p:grpSpPr>
          <a:xfrm>
            <a:off x="1131702" y="5380037"/>
            <a:ext cx="8899710" cy="2209800"/>
            <a:chOff x="1131702" y="5380037"/>
            <a:chExt cx="8899710" cy="2209800"/>
          </a:xfrm>
        </p:grpSpPr>
        <p:pic>
          <p:nvPicPr>
            <p:cNvPr id="14340" name="Picture 4" descr="http://cdn.iofferphoto.com/img3/item/557/725/836/l_the-13th-floor-1988-rare-dvd-2e8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512" y="5380037"/>
              <a:ext cx="2179638" cy="217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http://dailygrindhouse.com/wp-content/uploads/2014/04/vlcsnap-2014-04-08-15h53m45s23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312" y="5380037"/>
              <a:ext cx="30861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http://ecx.images-amazon.com/images/I/51D6TYJNZFL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702" y="5380037"/>
              <a:ext cx="1546410" cy="217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8" name="Picture 12" descr="http://cdn.iofferphoto.com/img3/item/566/306/830/l_nightmare-on-the-13th-floor-movie-dvd-bb3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712" y="5387974"/>
              <a:ext cx="2201863" cy="220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4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nl-NL" smtClean="0"/>
              <a:t>Required wide-area bandwidth</a:t>
            </a:r>
          </a:p>
        </p:txBody>
      </p:sp>
      <p:pic>
        <p:nvPicPr>
          <p:cNvPr id="53251" name="Picture 4" descr="WAN-thp-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038350"/>
            <a:ext cx="67818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12" y="6142037"/>
            <a:ext cx="1219200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3135312" y="4313237"/>
            <a:ext cx="5105400" cy="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254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/>
          <p:cNvSpPr>
            <a:spLocks noChangeArrowheads="1"/>
          </p:cNvSpPr>
          <p:nvPr/>
        </p:nvSpPr>
        <p:spPr bwMode="auto">
          <a:xfrm>
            <a:off x="323850" y="0"/>
            <a:ext cx="97567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 anchor="b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/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DAS-4 (</a:t>
            </a:r>
            <a:r>
              <a:rPr lang="en-US" altLang="nl-NL" sz="4000" b="1" i="1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2011) </a:t>
            </a:r>
            <a:r>
              <a:rPr lang="en-US" altLang="nl-NL" sz="4000" b="1" i="1" dirty="0" err="1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Testbed</a:t>
            </a:r>
            <a:r>
              <a:rPr lang="en-US" altLang="nl-NL" sz="4000" b="1" i="1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 </a:t>
            </a:r>
            <a:r>
              <a:rPr lang="en-US" altLang="nl-NL" sz="4000" b="1" i="1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for Clouds, diversity, green IT </a:t>
            </a:r>
            <a:endParaRPr lang="en-GB" altLang="nl-NL" sz="4000" b="1" i="1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20483" name="Text Box 20"/>
          <p:cNvSpPr txBox="1">
            <a:spLocks noChangeArrowheads="1"/>
          </p:cNvSpPr>
          <p:nvPr/>
        </p:nvSpPr>
        <p:spPr bwMode="auto">
          <a:xfrm>
            <a:off x="-10319" y="1601245"/>
            <a:ext cx="3887788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nl-NL" sz="2000" b="1" dirty="0">
                <a:solidFill>
                  <a:srgbClr val="0066FF"/>
                </a:solidFill>
                <a:latin typeface="Tahoma" pitchFamily="34" charset="0"/>
              </a:rPr>
              <a:t>Dual quad-core Xeon E5620     </a:t>
            </a:r>
            <a:r>
              <a:rPr kumimoji="1" lang="en-US" altLang="nl-NL" sz="2000" b="1" dirty="0" err="1" smtClean="0">
                <a:solidFill>
                  <a:srgbClr val="0066FF"/>
                </a:solidFill>
                <a:latin typeface="Tahoma" pitchFamily="34" charset="0"/>
              </a:rPr>
              <a:t>Infiniband</a:t>
            </a:r>
            <a:endParaRPr kumimoji="1" lang="en-US" altLang="nl-NL" sz="2000" b="1" dirty="0">
              <a:solidFill>
                <a:srgbClr val="0066FF"/>
              </a:solidFill>
              <a:latin typeface="Tahoma" pitchFamily="34" charset="0"/>
            </a:endParaRPr>
          </a:p>
          <a:p>
            <a:pPr eaLnBrk="1" hangingPunct="1"/>
            <a:r>
              <a:rPr kumimoji="1" lang="en-US" altLang="nl-NL" sz="2000" b="1" dirty="0">
                <a:solidFill>
                  <a:srgbClr val="0066FF"/>
                </a:solidFill>
                <a:latin typeface="Tahoma" pitchFamily="34" charset="0"/>
              </a:rPr>
              <a:t>Various </a:t>
            </a:r>
            <a:r>
              <a:rPr kumimoji="1" lang="en-US" altLang="nl-NL" sz="2000" b="1" dirty="0" smtClean="0">
                <a:solidFill>
                  <a:srgbClr val="0066FF"/>
                </a:solidFill>
                <a:latin typeface="Tahoma" pitchFamily="34" charset="0"/>
              </a:rPr>
              <a:t>accelerators</a:t>
            </a:r>
          </a:p>
          <a:p>
            <a:pPr eaLnBrk="1" hangingPunct="1"/>
            <a:r>
              <a:rPr kumimoji="1" lang="en-GB" altLang="nl-NL" sz="2000" b="1" dirty="0" smtClean="0">
                <a:solidFill>
                  <a:srgbClr val="0066FF"/>
                </a:solidFill>
                <a:latin typeface="Tahoma" pitchFamily="34" charset="0"/>
              </a:rPr>
              <a:t>Scientific </a:t>
            </a:r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Linux</a:t>
            </a:r>
          </a:p>
          <a:p>
            <a:pPr eaLnBrk="1" hangingPunct="1"/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Bright Cluster Manager</a:t>
            </a:r>
          </a:p>
          <a:p>
            <a:pPr eaLnBrk="1" hangingPunct="1"/>
            <a:r>
              <a:rPr kumimoji="1" lang="en-GB" altLang="nl-NL" sz="2000" b="1" dirty="0">
                <a:solidFill>
                  <a:srgbClr val="0066FF"/>
                </a:solidFill>
                <a:latin typeface="Tahoma" pitchFamily="34" charset="0"/>
              </a:rPr>
              <a:t>Built by </a:t>
            </a:r>
            <a:r>
              <a:rPr kumimoji="1" lang="en-GB" altLang="nl-NL" sz="2000" b="1" dirty="0" err="1">
                <a:solidFill>
                  <a:srgbClr val="0066FF"/>
                </a:solidFill>
                <a:latin typeface="Tahoma" pitchFamily="34" charset="0"/>
              </a:rPr>
              <a:t>ClusterVision</a:t>
            </a:r>
            <a:endParaRPr kumimoji="1" lang="en-GB" altLang="nl-NL" sz="2200" b="1" dirty="0">
              <a:solidFill>
                <a:srgbClr val="0066FF"/>
              </a:solidFill>
              <a:latin typeface="Tahoma" pitchFamily="34" charset="0"/>
            </a:endParaRPr>
          </a:p>
        </p:txBody>
      </p:sp>
      <p:sp>
        <p:nvSpPr>
          <p:cNvPr id="20484" name="Rectangle 21"/>
          <p:cNvSpPr>
            <a:spLocks noChangeArrowheads="1"/>
          </p:cNvSpPr>
          <p:nvPr/>
        </p:nvSpPr>
        <p:spPr bwMode="auto">
          <a:xfrm>
            <a:off x="19050" y="1570038"/>
            <a:ext cx="3802063" cy="198120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/>
            <a:endParaRPr lang="nl-NL" altLang="nl-NL"/>
          </a:p>
        </p:txBody>
      </p:sp>
      <p:sp>
        <p:nvSpPr>
          <p:cNvPr id="20487" name="Line 9"/>
          <p:cNvSpPr>
            <a:spLocks noChangeShapeType="1"/>
          </p:cNvSpPr>
          <p:nvPr/>
        </p:nvSpPr>
        <p:spPr bwMode="auto">
          <a:xfrm rot="5400000">
            <a:off x="7326313" y="4325937"/>
            <a:ext cx="0" cy="2771775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20488" name="Line 10"/>
          <p:cNvSpPr>
            <a:spLocks noChangeShapeType="1"/>
          </p:cNvSpPr>
          <p:nvPr/>
        </p:nvSpPr>
        <p:spPr bwMode="auto">
          <a:xfrm>
            <a:off x="8796338" y="3359150"/>
            <a:ext cx="0" cy="2184400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20489" name="Line 11"/>
          <p:cNvSpPr>
            <a:spLocks noChangeShapeType="1"/>
          </p:cNvSpPr>
          <p:nvPr/>
        </p:nvSpPr>
        <p:spPr bwMode="auto">
          <a:xfrm rot="5400000">
            <a:off x="7115969" y="1764506"/>
            <a:ext cx="0" cy="3024188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pic>
        <p:nvPicPr>
          <p:cNvPr id="20490" name="Picture 3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100263"/>
            <a:ext cx="91598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5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5375275"/>
            <a:ext cx="914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8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5375275"/>
            <a:ext cx="915987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4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1847850"/>
            <a:ext cx="9144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2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2352675"/>
            <a:ext cx="915988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5" name="Text Box 14"/>
          <p:cNvSpPr txBox="1">
            <a:spLocks noChangeArrowheads="1"/>
          </p:cNvSpPr>
          <p:nvPr/>
        </p:nvSpPr>
        <p:spPr bwMode="auto">
          <a:xfrm>
            <a:off x="4848225" y="1687513"/>
            <a:ext cx="22669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VU (74)</a:t>
            </a:r>
          </a:p>
        </p:txBody>
      </p:sp>
      <p:sp>
        <p:nvSpPr>
          <p:cNvPr id="20496" name="Text Box 15"/>
          <p:cNvSpPr txBox="1">
            <a:spLocks noChangeArrowheads="1"/>
          </p:cNvSpPr>
          <p:nvPr/>
        </p:nvSpPr>
        <p:spPr bwMode="auto">
          <a:xfrm>
            <a:off x="4511675" y="6894513"/>
            <a:ext cx="2603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TU Delft (32)</a:t>
            </a:r>
          </a:p>
        </p:txBody>
      </p:sp>
      <p:sp>
        <p:nvSpPr>
          <p:cNvPr id="20497" name="Text Box 16"/>
          <p:cNvSpPr txBox="1">
            <a:spLocks noChangeArrowheads="1"/>
          </p:cNvSpPr>
          <p:nvPr/>
        </p:nvSpPr>
        <p:spPr bwMode="auto">
          <a:xfrm>
            <a:off x="8151813" y="6894513"/>
            <a:ext cx="2603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Leiden (16)</a:t>
            </a:r>
          </a:p>
        </p:txBody>
      </p:sp>
      <p:sp>
        <p:nvSpPr>
          <p:cNvPr id="20498" name="Text Box 17"/>
          <p:cNvSpPr txBox="1">
            <a:spLocks noChangeArrowheads="1"/>
          </p:cNvSpPr>
          <p:nvPr/>
        </p:nvSpPr>
        <p:spPr bwMode="auto">
          <a:xfrm>
            <a:off x="6792913" y="1350963"/>
            <a:ext cx="4200525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/>
              <a:t>UvA/MultimediaN (16/36)</a:t>
            </a:r>
          </a:p>
        </p:txBody>
      </p:sp>
      <p:sp>
        <p:nvSpPr>
          <p:cNvPr id="20499" name="Text Box 24"/>
          <p:cNvSpPr txBox="1">
            <a:spLocks noChangeArrowheads="1"/>
          </p:cNvSpPr>
          <p:nvPr/>
        </p:nvSpPr>
        <p:spPr bwMode="auto">
          <a:xfrm>
            <a:off x="6527800" y="3422650"/>
            <a:ext cx="18478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>
                <a:solidFill>
                  <a:srgbClr val="FF3300"/>
                </a:solidFill>
              </a:rPr>
              <a:t>SURFnet6</a:t>
            </a:r>
          </a:p>
        </p:txBody>
      </p:sp>
      <p:pic>
        <p:nvPicPr>
          <p:cNvPr id="20501" name="Picture 5" descr="cluster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3" y="3551238"/>
            <a:ext cx="914400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2" name="Text Box 15"/>
          <p:cNvSpPr txBox="1">
            <a:spLocks noChangeArrowheads="1"/>
          </p:cNvSpPr>
          <p:nvPr/>
        </p:nvSpPr>
        <p:spPr bwMode="auto">
          <a:xfrm>
            <a:off x="2906713" y="4922838"/>
            <a:ext cx="2603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sz="2200" b="1" u="sng" dirty="0"/>
              <a:t>ASTRON</a:t>
            </a:r>
            <a:r>
              <a:rPr lang="en-GB" altLang="nl-NL" sz="2200" b="1" dirty="0"/>
              <a:t> (23)</a:t>
            </a:r>
          </a:p>
        </p:txBody>
      </p:sp>
      <p:sp>
        <p:nvSpPr>
          <p:cNvPr id="20503" name="Line 28"/>
          <p:cNvSpPr>
            <a:spLocks noChangeShapeType="1"/>
          </p:cNvSpPr>
          <p:nvPr/>
        </p:nvSpPr>
        <p:spPr bwMode="auto">
          <a:xfrm flipV="1">
            <a:off x="4735513" y="3398838"/>
            <a:ext cx="533400" cy="381000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sp>
        <p:nvSpPr>
          <p:cNvPr id="20504" name="Line 29"/>
          <p:cNvSpPr>
            <a:spLocks noChangeShapeType="1"/>
          </p:cNvSpPr>
          <p:nvPr/>
        </p:nvSpPr>
        <p:spPr bwMode="auto">
          <a:xfrm flipH="1" flipV="1">
            <a:off x="4735513" y="4541838"/>
            <a:ext cx="457200" cy="914400"/>
          </a:xfrm>
          <a:prstGeom prst="line">
            <a:avLst/>
          </a:prstGeom>
          <a:noFill/>
          <a:ln w="190500">
            <a:pattFill prst="ltVert">
              <a:fgClr>
                <a:srgbClr val="FF3300"/>
              </a:fgClr>
              <a:bgClr>
                <a:srgbClr val="0066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0794" tIns="50397" rIns="100794" bIns="50397" anchor="b"/>
          <a:lstStyle/>
          <a:p>
            <a:endParaRPr lang="nl-NL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5512" y="5837237"/>
            <a:ext cx="1641844" cy="1100385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</p:pic>
      <p:pic>
        <p:nvPicPr>
          <p:cNvPr id="26" name="Picture 25" descr="SGI blade with Intel Phi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58" y="5438940"/>
            <a:ext cx="1387443" cy="1627065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360" y="4119454"/>
            <a:ext cx="2033353" cy="1528853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524623" y="5163367"/>
            <a:ext cx="1335089" cy="44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00794" tIns="50397" rIns="100794" bIns="50397" anchor="b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GB" altLang="nl-NL" b="1" dirty="0">
                <a:solidFill>
                  <a:srgbClr val="FF3300"/>
                </a:solidFill>
              </a:rPr>
              <a:t>10 </a:t>
            </a:r>
            <a:r>
              <a:rPr lang="en-GB" altLang="nl-NL" b="1" dirty="0" smtClean="0">
                <a:solidFill>
                  <a:srgbClr val="FF3300"/>
                </a:solidFill>
              </a:rPr>
              <a:t>Gb/s</a:t>
            </a:r>
            <a:endParaRPr lang="en-GB" altLang="nl-NL" b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ecent DAS-4 papers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1" y="1798637"/>
            <a:ext cx="9002713" cy="4760912"/>
          </a:xfrm>
        </p:spPr>
        <p:txBody>
          <a:bodyPr/>
          <a:lstStyle/>
          <a:p>
            <a:r>
              <a:rPr lang="en-US" sz="2400" dirty="0"/>
              <a:t>A Queueing Theory Approach to Pareto Optimal Bags-of-Tasks Scheduling on </a:t>
            </a:r>
            <a:r>
              <a:rPr lang="en-US" sz="2400" dirty="0" smtClean="0"/>
              <a:t>Clouds </a:t>
            </a:r>
            <a:r>
              <a:rPr lang="en-US" sz="2400" b="1" i="1" dirty="0" smtClean="0"/>
              <a:t>(Euro-Par ‘14</a:t>
            </a:r>
            <a:r>
              <a:rPr lang="en-US" sz="2400" b="1" i="1" dirty="0"/>
              <a:t>)</a:t>
            </a:r>
          </a:p>
          <a:p>
            <a:r>
              <a:rPr lang="en-US" sz="2400" dirty="0" err="1" smtClean="0"/>
              <a:t>Glasswing</a:t>
            </a:r>
            <a:r>
              <a:rPr lang="en-US" sz="2400" dirty="0" smtClean="0"/>
              <a:t>: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on Accelerators  </a:t>
            </a:r>
            <a:r>
              <a:rPr lang="en-US" sz="2400" b="1" i="1" dirty="0" smtClean="0"/>
              <a:t>(HPDC’14 / SC’14)</a:t>
            </a:r>
          </a:p>
          <a:p>
            <a:r>
              <a:rPr lang="en-US" sz="2400" dirty="0"/>
              <a:t>Performance models for CPU-GPU data </a:t>
            </a:r>
            <a:r>
              <a:rPr lang="en-US" sz="2400" dirty="0" smtClean="0"/>
              <a:t>transfers </a:t>
            </a:r>
            <a:r>
              <a:rPr lang="en-US" sz="2400" b="1" i="1" dirty="0"/>
              <a:t>(</a:t>
            </a:r>
            <a:r>
              <a:rPr lang="en-US" sz="2400" b="1" i="1" dirty="0" smtClean="0"/>
              <a:t>CCGrid’14</a:t>
            </a:r>
            <a:r>
              <a:rPr lang="en-US" sz="2400" b="1" i="1" dirty="0"/>
              <a:t>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Auto-Tuning </a:t>
            </a:r>
            <a:r>
              <a:rPr lang="en-US" sz="2400" dirty="0" err="1"/>
              <a:t>Dedispersion</a:t>
            </a:r>
            <a:r>
              <a:rPr lang="en-US" sz="2400" dirty="0"/>
              <a:t> for </a:t>
            </a:r>
            <a:r>
              <a:rPr lang="en-US" sz="2400" dirty="0" smtClean="0"/>
              <a:t>Many-Core Accelerators </a:t>
            </a:r>
            <a:r>
              <a:rPr lang="en-US" sz="2400" b="1" i="1" dirty="0"/>
              <a:t>(</a:t>
            </a:r>
            <a:r>
              <a:rPr lang="en-US" sz="2400" b="1" i="1" dirty="0" smtClean="0"/>
              <a:t>IPDPS’14</a:t>
            </a:r>
            <a:r>
              <a:rPr lang="en-US" sz="2400" b="1" i="1" dirty="0"/>
              <a:t>)</a:t>
            </a:r>
          </a:p>
          <a:p>
            <a:r>
              <a:rPr lang="en-US" sz="2400" dirty="0"/>
              <a:t>How Well do Graph-Processing Platforms Perform</a:t>
            </a:r>
            <a:r>
              <a:rPr lang="en-US" sz="2400" dirty="0" smtClean="0"/>
              <a:t>? </a:t>
            </a:r>
            <a:r>
              <a:rPr lang="en-US" sz="2400" b="1" i="1" dirty="0" smtClean="0"/>
              <a:t>(IPDPS’14</a:t>
            </a:r>
            <a:r>
              <a:rPr lang="en-US" sz="2400" b="1" i="1" dirty="0"/>
              <a:t>)</a:t>
            </a:r>
          </a:p>
          <a:p>
            <a:r>
              <a:rPr lang="en-US" sz="2400" dirty="0" smtClean="0"/>
              <a:t>Balanced </a:t>
            </a:r>
            <a:r>
              <a:rPr lang="en-US" sz="2400" dirty="0"/>
              <a:t>resource allocations across multiple dynamic </a:t>
            </a:r>
            <a:r>
              <a:rPr lang="en-US" sz="2400" dirty="0" err="1"/>
              <a:t>MapReduce</a:t>
            </a:r>
            <a:r>
              <a:rPr lang="en-US" sz="2400" dirty="0"/>
              <a:t> clusters </a:t>
            </a:r>
            <a:r>
              <a:rPr lang="en-US" sz="2400" b="1" i="1" dirty="0"/>
              <a:t>(SIGMETRICS </a:t>
            </a:r>
            <a:r>
              <a:rPr lang="en-US" sz="2400" b="1" i="1" dirty="0" smtClean="0"/>
              <a:t>‘14</a:t>
            </a:r>
            <a:r>
              <a:rPr lang="en-US" sz="2400" b="1" i="1" dirty="0"/>
              <a:t>)</a:t>
            </a:r>
          </a:p>
          <a:p>
            <a:r>
              <a:rPr lang="en-US" sz="2400" dirty="0" smtClean="0"/>
              <a:t>Squirrel</a:t>
            </a:r>
            <a:r>
              <a:rPr lang="en-US" sz="2400" dirty="0"/>
              <a:t>: Virtual Machine Deployment </a:t>
            </a:r>
            <a:r>
              <a:rPr lang="en-US" sz="2400" b="1" i="1" dirty="0"/>
              <a:t>(SC’13 + </a:t>
            </a:r>
            <a:r>
              <a:rPr lang="en-US" sz="2400" b="1" i="1" dirty="0" smtClean="0"/>
              <a:t>HPDC’14</a:t>
            </a:r>
            <a:r>
              <a:rPr lang="en-US" sz="2400" b="1" i="1" dirty="0"/>
              <a:t>)</a:t>
            </a:r>
          </a:p>
          <a:p>
            <a:r>
              <a:rPr lang="en-US" sz="2400" dirty="0" smtClean="0"/>
              <a:t>Exploring </a:t>
            </a:r>
            <a:r>
              <a:rPr lang="en-US" sz="2400" dirty="0"/>
              <a:t>Portfolio Scheduling for Long-Term Execution of Scientific Workloads in </a:t>
            </a:r>
            <a:r>
              <a:rPr lang="en-US" sz="2400" dirty="0" err="1"/>
              <a:t>IaaS</a:t>
            </a:r>
            <a:r>
              <a:rPr lang="en-US" sz="2400" dirty="0"/>
              <a:t> </a:t>
            </a:r>
            <a:r>
              <a:rPr lang="en-US" sz="2400" dirty="0" smtClean="0"/>
              <a:t>Clouds </a:t>
            </a:r>
            <a:r>
              <a:rPr lang="en-US" sz="2400" b="1" i="1" dirty="0"/>
              <a:t>(SC’13)</a:t>
            </a:r>
          </a:p>
          <a:p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5192712" y="2713037"/>
            <a:ext cx="3810000" cy="1219200"/>
            <a:chOff x="5192712" y="2713037"/>
            <a:chExt cx="3810000" cy="12192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192712" y="2713037"/>
              <a:ext cx="1828800" cy="381000"/>
            </a:xfrm>
            <a:prstGeom prst="roundRect">
              <a:avLst/>
            </a:prstGeom>
            <a:noFill/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021512" y="3551237"/>
              <a:ext cx="1981200" cy="381000"/>
            </a:xfrm>
            <a:prstGeom prst="roundRect">
              <a:avLst/>
            </a:prstGeom>
            <a:noFill/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58912" y="2103437"/>
            <a:ext cx="4876800" cy="5456238"/>
            <a:chOff x="1458912" y="2103437"/>
            <a:chExt cx="4876800" cy="5456238"/>
          </a:xfrm>
        </p:grpSpPr>
        <p:grpSp>
          <p:nvGrpSpPr>
            <p:cNvPr id="17" name="Group 16"/>
            <p:cNvGrpSpPr/>
            <p:nvPr/>
          </p:nvGrpSpPr>
          <p:grpSpPr>
            <a:xfrm>
              <a:off x="1458912" y="5684837"/>
              <a:ext cx="4876800" cy="1874838"/>
              <a:chOff x="1458912" y="5684837"/>
              <a:chExt cx="4876800" cy="1874838"/>
            </a:xfrm>
          </p:grpSpPr>
          <p:sp>
            <p:nvSpPr>
              <p:cNvPr id="14" name="Rounded Rectangle 13"/>
              <p:cNvSpPr/>
              <p:nvPr/>
            </p:nvSpPr>
            <p:spPr bwMode="auto">
              <a:xfrm>
                <a:off x="1458912" y="5684837"/>
                <a:ext cx="2895600" cy="381000"/>
              </a:xfrm>
              <a:prstGeom prst="roundRect">
                <a:avLst/>
              </a:prstGeom>
              <a:noFill/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None/>
                  <a:tabLst/>
                </a:pPr>
                <a:endParaRPr kumimoji="0" lang="nl-NL" sz="24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2678112" y="6218237"/>
                <a:ext cx="2209800" cy="457200"/>
              </a:xfrm>
              <a:prstGeom prst="roundRect">
                <a:avLst/>
              </a:prstGeom>
              <a:noFill/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None/>
                  <a:tabLst/>
                </a:pPr>
                <a:endParaRPr kumimoji="0" lang="nl-NL" sz="24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5345112" y="7132637"/>
                <a:ext cx="990600" cy="427038"/>
              </a:xfrm>
              <a:prstGeom prst="roundRect">
                <a:avLst/>
              </a:prstGeom>
              <a:noFill/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None/>
                  <a:tabLst/>
                </a:pPr>
                <a:endParaRPr kumimoji="0" lang="nl-NL" sz="2400" b="0" i="0" u="none" strike="noStrike" cap="none" normalizeH="0" baseline="0" smtClean="0">
                  <a:ln>
                    <a:noFill/>
                  </a:ln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 bwMode="auto">
            <a:xfrm>
              <a:off x="3440112" y="2103437"/>
              <a:ext cx="1066800" cy="427038"/>
            </a:xfrm>
            <a:prstGeom prst="roundRect">
              <a:avLst/>
            </a:prstGeom>
            <a:noFill/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4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 of DAS users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Awards</a:t>
            </a:r>
            <a:endParaRPr lang="nl-NL" dirty="0"/>
          </a:p>
          <a:p>
            <a:r>
              <a:rPr lang="en-US" dirty="0"/>
              <a:t>Grants</a:t>
            </a:r>
            <a:endParaRPr lang="nl-NL" dirty="0"/>
          </a:p>
          <a:p>
            <a:r>
              <a:rPr lang="en-US" dirty="0" smtClean="0"/>
              <a:t>Top-publications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990725"/>
            <a:ext cx="8763000" cy="4760912"/>
          </a:xfrm>
        </p:spPr>
        <p:txBody>
          <a:bodyPr/>
          <a:lstStyle/>
          <a:p>
            <a:r>
              <a:rPr lang="en-US" dirty="0"/>
              <a:t>3 CCGrid SCALE </a:t>
            </a:r>
            <a:r>
              <a:rPr lang="en-US" dirty="0" smtClean="0"/>
              <a:t>awards</a:t>
            </a:r>
          </a:p>
          <a:p>
            <a:pPr lvl="1"/>
            <a:r>
              <a:rPr lang="en-US" dirty="0" smtClean="0"/>
              <a:t>2008: Ibis</a:t>
            </a:r>
          </a:p>
          <a:p>
            <a:pPr lvl="1"/>
            <a:r>
              <a:rPr lang="en-US" dirty="0" smtClean="0"/>
              <a:t>2010: </a:t>
            </a:r>
            <a:r>
              <a:rPr lang="en-US" dirty="0" err="1" smtClean="0"/>
              <a:t>WebPIE</a:t>
            </a:r>
            <a:endParaRPr lang="en-US" dirty="0" smtClean="0"/>
          </a:p>
          <a:p>
            <a:pPr lvl="1"/>
            <a:r>
              <a:rPr lang="en-US" dirty="0" smtClean="0"/>
              <a:t>2014: </a:t>
            </a:r>
            <a:r>
              <a:rPr lang="en-US" dirty="0" err="1" smtClean="0"/>
              <a:t>BitTorrent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Video </a:t>
            </a:r>
            <a:r>
              <a:rPr lang="en-US" dirty="0"/>
              <a:t>and image </a:t>
            </a:r>
            <a:r>
              <a:rPr lang="en-US" dirty="0" smtClean="0"/>
              <a:t>retrieval: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TRECVID </a:t>
            </a:r>
            <a:r>
              <a:rPr lang="en-US" dirty="0" smtClean="0"/>
              <a:t>awards, </a:t>
            </a:r>
            <a:r>
              <a:rPr lang="en-US" dirty="0"/>
              <a:t>ImageCLEF,  ImageNet, Pascal VOC classification, AAAI 2007 most visionary research </a:t>
            </a:r>
            <a:r>
              <a:rPr lang="en-US" dirty="0" smtClean="0"/>
              <a:t>award</a:t>
            </a:r>
          </a:p>
          <a:p>
            <a:pPr lvl="1"/>
            <a:r>
              <a:rPr lang="en-US" dirty="0" smtClean="0"/>
              <a:t>Key to success:</a:t>
            </a:r>
          </a:p>
          <a:p>
            <a:pPr lvl="2"/>
            <a:r>
              <a:rPr lang="en-US" dirty="0" smtClean="0"/>
              <a:t>Using multiple clusters for video analysis</a:t>
            </a:r>
          </a:p>
          <a:p>
            <a:pPr lvl="2"/>
            <a:r>
              <a:rPr lang="en-US" dirty="0" smtClean="0"/>
              <a:t>Evaluate </a:t>
            </a:r>
            <a:r>
              <a:rPr lang="en-US" dirty="0"/>
              <a:t>algorithmic alternatives and </a:t>
            </a:r>
            <a:r>
              <a:rPr lang="en-US" dirty="0" smtClean="0"/>
              <a:t>do parameter tuning</a:t>
            </a:r>
          </a:p>
          <a:p>
            <a:pPr lvl="2"/>
            <a:r>
              <a:rPr lang="nl-NL" dirty="0" smtClean="0"/>
              <a:t>Add </a:t>
            </a:r>
            <a:r>
              <a:rPr lang="nl-NL" dirty="0"/>
              <a:t>new </a:t>
            </a:r>
            <a:r>
              <a:rPr lang="nl-NL" dirty="0" smtClean="0"/>
              <a:t>hardware</a:t>
            </a:r>
          </a:p>
        </p:txBody>
      </p:sp>
      <p:pic>
        <p:nvPicPr>
          <p:cNvPr id="5" name="Picture 4" descr="Shakey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157089"/>
            <a:ext cx="1000125" cy="151130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ALE-Aw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122237"/>
            <a:ext cx="1223962" cy="15319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SCALE-Aw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34" y="110609"/>
            <a:ext cx="1225550" cy="15319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Universiteit van Amsterd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1512" y="5504159"/>
            <a:ext cx="28670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encrypted-tbn3.gstatic.com/images?q=tbn:ANd9GcRh2ms-40SoRnR2aaRR0ar4FBAn1IbtAB6Hd7OfwjUv46hxqLB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56" y="3342244"/>
            <a:ext cx="2112756" cy="5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multimedi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56" y="5380631"/>
            <a:ext cx="1025114" cy="53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4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statistics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646237"/>
            <a:ext cx="8763000" cy="4760912"/>
          </a:xfrm>
        </p:spPr>
        <p:txBody>
          <a:bodyPr/>
          <a:lstStyle/>
          <a:p>
            <a:r>
              <a:rPr lang="en-US" dirty="0" smtClean="0"/>
              <a:t>Externally </a:t>
            </a:r>
            <a:r>
              <a:rPr lang="en-US" dirty="0"/>
              <a:t>funded PhD/postdoc projects using </a:t>
            </a:r>
            <a:r>
              <a:rPr lang="en-US" dirty="0" smtClean="0"/>
              <a:t>DAS: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100 </a:t>
            </a:r>
            <a:r>
              <a:rPr lang="en-US" dirty="0"/>
              <a:t>completed PhD </a:t>
            </a:r>
            <a:r>
              <a:rPr lang="en-US" dirty="0" smtClean="0"/>
              <a:t>theses</a:t>
            </a:r>
          </a:p>
          <a:p>
            <a:r>
              <a:rPr lang="en-US" dirty="0" smtClean="0"/>
              <a:t>Top papers:</a:t>
            </a:r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60558"/>
              </p:ext>
            </p:extLst>
          </p:nvPr>
        </p:nvGraphicFramePr>
        <p:xfrm>
          <a:off x="2823104" y="4846637"/>
          <a:ext cx="4198408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0209"/>
                <a:gridCol w="83819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smtClean="0"/>
                        <a:t>IEEE Computer 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 smtClean="0"/>
                        <a:t>4</a:t>
                      </a:r>
                      <a:endParaRPr lang="nl-N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Comm. ACM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IEEE TPDS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ACM TOPLAS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ACM TOCS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Nature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12665"/>
              </p:ext>
            </p:extLst>
          </p:nvPr>
        </p:nvGraphicFramePr>
        <p:xfrm>
          <a:off x="2830512" y="2255837"/>
          <a:ext cx="4198408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0209"/>
                <a:gridCol w="83819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 smtClean="0"/>
                        <a:t>DAS-3 proposal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 smtClean="0"/>
                        <a:t>20</a:t>
                      </a:r>
                      <a:endParaRPr lang="nl-N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DAS-4 </a:t>
                      </a:r>
                      <a:r>
                        <a:rPr lang="en-GB" b="0" dirty="0" smtClean="0"/>
                        <a:t>proposal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DAS-5 </a:t>
                      </a:r>
                      <a:r>
                        <a:rPr lang="en-GB" b="0" dirty="0" smtClean="0"/>
                        <a:t>proposal</a:t>
                      </a:r>
                      <a:endParaRPr lang="nl-NL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SIGOPS 2000 paper</a:t>
            </a:r>
            <a:endParaRPr lang="nl-NL" dirty="0"/>
          </a:p>
        </p:txBody>
      </p:sp>
      <p:pic>
        <p:nvPicPr>
          <p:cNvPr id="24578" name="Picture 2" descr="C:\Users\bal\Dropbox\slides\Europar2014\sigo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2" y="1570037"/>
            <a:ext cx="8443912" cy="568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021512" y="3246437"/>
            <a:ext cx="2438400" cy="435825"/>
            <a:chOff x="6640512" y="3322637"/>
            <a:chExt cx="2438400" cy="435825"/>
          </a:xfrm>
        </p:grpSpPr>
        <p:sp>
          <p:nvSpPr>
            <p:cNvPr id="4" name="TextBox 3"/>
            <p:cNvSpPr txBox="1"/>
            <p:nvPr/>
          </p:nvSpPr>
          <p:spPr>
            <a:xfrm>
              <a:off x="6640512" y="3322637"/>
              <a:ext cx="2438400" cy="43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50 authors</a:t>
              </a:r>
              <a:endParaRPr lang="nl-NL" dirty="0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640512" y="3322637"/>
              <a:ext cx="1447800" cy="435825"/>
            </a:xfrm>
            <a:prstGeom prst="rect">
              <a:avLst/>
            </a:prstGeom>
            <a:noFill/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2912" y="5456237"/>
            <a:ext cx="2438400" cy="435825"/>
            <a:chOff x="6792912" y="6239612"/>
            <a:chExt cx="2438400" cy="435825"/>
          </a:xfrm>
        </p:grpSpPr>
        <p:sp>
          <p:nvSpPr>
            <p:cNvPr id="9" name="TextBox 8"/>
            <p:cNvSpPr txBox="1"/>
            <p:nvPr/>
          </p:nvSpPr>
          <p:spPr>
            <a:xfrm>
              <a:off x="6792912" y="6239612"/>
              <a:ext cx="2438400" cy="43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130 citations</a:t>
              </a:r>
              <a:endParaRPr lang="nl-NL" dirty="0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792912" y="6239612"/>
              <a:ext cx="1790700" cy="435825"/>
            </a:xfrm>
            <a:prstGeom prst="rect">
              <a:avLst/>
            </a:prstGeom>
            <a:noFill/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49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US" dirty="0" smtClean="0"/>
              <a:t>DAS?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612" y="1722437"/>
            <a:ext cx="8763000" cy="4760912"/>
          </a:xfrm>
        </p:spPr>
        <p:txBody>
          <a:bodyPr/>
          <a:lstStyle/>
          <a:p>
            <a:r>
              <a:rPr lang="en-GB" dirty="0"/>
              <a:t>Distributed common infrastructure for Dutch Computer Science</a:t>
            </a:r>
            <a:endParaRPr lang="nl-NL" dirty="0"/>
          </a:p>
          <a:p>
            <a:pPr lvl="1"/>
            <a:r>
              <a:rPr lang="en-GB" dirty="0"/>
              <a:t>Distributed: multiple (4-6) clusters at different locations</a:t>
            </a:r>
            <a:endParaRPr lang="nl-NL" dirty="0"/>
          </a:p>
          <a:p>
            <a:pPr lvl="1"/>
            <a:r>
              <a:rPr lang="en-GB" dirty="0" smtClean="0"/>
              <a:t>Common: single </a:t>
            </a:r>
            <a:r>
              <a:rPr lang="en-GB" dirty="0"/>
              <a:t>formal owner (ASCI), </a:t>
            </a:r>
            <a:r>
              <a:rPr lang="en-GB" dirty="0" smtClean="0"/>
              <a:t>single </a:t>
            </a:r>
            <a:r>
              <a:rPr lang="en-GB" dirty="0"/>
              <a:t>design team</a:t>
            </a:r>
            <a:endParaRPr lang="nl-NL" dirty="0"/>
          </a:p>
          <a:p>
            <a:pPr lvl="2"/>
            <a:r>
              <a:rPr lang="en-GB" dirty="0"/>
              <a:t>Users have access to entire </a:t>
            </a:r>
            <a:r>
              <a:rPr lang="en-GB" dirty="0" smtClean="0"/>
              <a:t>system</a:t>
            </a:r>
          </a:p>
          <a:p>
            <a:pPr lvl="1"/>
            <a:r>
              <a:rPr lang="en-GB" dirty="0" smtClean="0"/>
              <a:t>Dedicated </a:t>
            </a:r>
            <a:r>
              <a:rPr lang="en-GB" dirty="0"/>
              <a:t>to CS </a:t>
            </a:r>
            <a:r>
              <a:rPr lang="en-GB" dirty="0" smtClean="0"/>
              <a:t>experiments (like Grid’5000)</a:t>
            </a:r>
          </a:p>
          <a:p>
            <a:pPr lvl="2"/>
            <a:r>
              <a:rPr lang="en-GB" dirty="0" smtClean="0"/>
              <a:t>Interactive (distributed) experiments, </a:t>
            </a:r>
            <a:r>
              <a:rPr lang="en-GB" i="1" dirty="0" smtClean="0"/>
              <a:t>low</a:t>
            </a:r>
            <a:r>
              <a:rPr lang="en-GB" dirty="0" smtClean="0"/>
              <a:t> resource utilization</a:t>
            </a:r>
          </a:p>
          <a:p>
            <a:pPr lvl="2"/>
            <a:r>
              <a:rPr lang="en-GB" dirty="0" smtClean="0"/>
              <a:t>Able </a:t>
            </a:r>
            <a:r>
              <a:rPr lang="en-GB" dirty="0"/>
              <a:t>to modify/break the hardware and systems </a:t>
            </a:r>
            <a:r>
              <a:rPr lang="en-GB" dirty="0" smtClean="0"/>
              <a:t>software</a:t>
            </a:r>
          </a:p>
          <a:p>
            <a:pPr lvl="1"/>
            <a:r>
              <a:rPr lang="en-GB" dirty="0" smtClean="0"/>
              <a:t>Dutch: small scale</a:t>
            </a:r>
            <a:endParaRPr lang="nl-NL" dirty="0"/>
          </a:p>
          <a:p>
            <a:pPr lvl="2"/>
            <a:endParaRPr lang="nl-NL" dirty="0"/>
          </a:p>
          <a:p>
            <a:endParaRPr lang="nl-NL" dirty="0"/>
          </a:p>
        </p:txBody>
      </p: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8900364" y="1535167"/>
            <a:ext cx="1038504" cy="1154668"/>
            <a:chOff x="4423" y="2721"/>
            <a:chExt cx="1241" cy="1071"/>
          </a:xfrm>
        </p:grpSpPr>
        <p:grpSp>
          <p:nvGrpSpPr>
            <p:cNvPr id="18" name="Group 6"/>
            <p:cNvGrpSpPr>
              <a:grpSpLocks noChangeAspect="1"/>
            </p:cNvGrpSpPr>
            <p:nvPr/>
          </p:nvGrpSpPr>
          <p:grpSpPr bwMode="auto">
            <a:xfrm>
              <a:off x="4423" y="2721"/>
              <a:ext cx="354" cy="394"/>
              <a:chOff x="1563" y="1444"/>
              <a:chExt cx="876" cy="808"/>
            </a:xfrm>
          </p:grpSpPr>
          <p:grpSp>
            <p:nvGrpSpPr>
              <p:cNvPr id="144" name="Group 7"/>
              <p:cNvGrpSpPr>
                <a:grpSpLocks noChangeAspect="1"/>
              </p:cNvGrpSpPr>
              <p:nvPr/>
            </p:nvGrpSpPr>
            <p:grpSpPr bwMode="auto">
              <a:xfrm>
                <a:off x="1563" y="1444"/>
                <a:ext cx="252" cy="808"/>
                <a:chOff x="1563" y="1444"/>
                <a:chExt cx="252" cy="808"/>
              </a:xfrm>
            </p:grpSpPr>
            <p:sp>
              <p:nvSpPr>
                <p:cNvPr id="171" name="Rectangle 8"/>
                <p:cNvSpPr>
                  <a:spLocks noChangeAspect="1" noChangeArrowheads="1"/>
                </p:cNvSpPr>
                <p:nvPr/>
              </p:nvSpPr>
              <p:spPr bwMode="auto">
                <a:xfrm>
                  <a:off x="1563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72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1615" y="1492"/>
                  <a:ext cx="148" cy="712"/>
                  <a:chOff x="1615" y="1492"/>
                  <a:chExt cx="148" cy="712"/>
                </a:xfrm>
              </p:grpSpPr>
              <p:grpSp>
                <p:nvGrpSpPr>
                  <p:cNvPr id="173" name="Group 1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1492"/>
                    <a:ext cx="148" cy="328"/>
                    <a:chOff x="1615" y="1492"/>
                    <a:chExt cx="148" cy="328"/>
                  </a:xfrm>
                </p:grpSpPr>
                <p:sp>
                  <p:nvSpPr>
                    <p:cNvPr id="179" name="Rectangle 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80" name="Rectangle 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81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82" name="Rectangle 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74" name="Group 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1876"/>
                    <a:ext cx="148" cy="328"/>
                    <a:chOff x="1615" y="1876"/>
                    <a:chExt cx="148" cy="328"/>
                  </a:xfrm>
                </p:grpSpPr>
                <p:sp>
                  <p:nvSpPr>
                    <p:cNvPr id="175" name="Rectangle 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76" name="Rectangle 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77" name="Rectangle 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78" name="Rectangle 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45" name="Group 20"/>
              <p:cNvGrpSpPr>
                <a:grpSpLocks noChangeAspect="1"/>
              </p:cNvGrpSpPr>
              <p:nvPr/>
            </p:nvGrpSpPr>
            <p:grpSpPr bwMode="auto">
              <a:xfrm>
                <a:off x="1875" y="1444"/>
                <a:ext cx="252" cy="808"/>
                <a:chOff x="1875" y="1444"/>
                <a:chExt cx="252" cy="808"/>
              </a:xfrm>
            </p:grpSpPr>
            <p:sp>
              <p:nvSpPr>
                <p:cNvPr id="159" name="Rectangl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1875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60" name="Group 22"/>
                <p:cNvGrpSpPr>
                  <a:grpSpLocks noChangeAspect="1"/>
                </p:cNvGrpSpPr>
                <p:nvPr/>
              </p:nvGrpSpPr>
              <p:grpSpPr bwMode="auto">
                <a:xfrm>
                  <a:off x="1927" y="1492"/>
                  <a:ext cx="148" cy="712"/>
                  <a:chOff x="1927" y="1492"/>
                  <a:chExt cx="148" cy="712"/>
                </a:xfrm>
              </p:grpSpPr>
              <p:grpSp>
                <p:nvGrpSpPr>
                  <p:cNvPr id="161" name="Group 2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1492"/>
                    <a:ext cx="148" cy="328"/>
                    <a:chOff x="1927" y="1492"/>
                    <a:chExt cx="148" cy="328"/>
                  </a:xfrm>
                </p:grpSpPr>
                <p:sp>
                  <p:nvSpPr>
                    <p:cNvPr id="167" name="Rectangle 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8" name="Rectangle 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9" name="Rectangle 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70" name="Rectangle 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62" name="Group 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1876"/>
                    <a:ext cx="148" cy="328"/>
                    <a:chOff x="1927" y="1876"/>
                    <a:chExt cx="148" cy="328"/>
                  </a:xfrm>
                </p:grpSpPr>
                <p:sp>
                  <p:nvSpPr>
                    <p:cNvPr id="163" name="Rectangle 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4" name="Rectangle 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5" name="Rectangle 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6" name="Rectangle 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46" name="Group 33"/>
              <p:cNvGrpSpPr>
                <a:grpSpLocks noChangeAspect="1"/>
              </p:cNvGrpSpPr>
              <p:nvPr/>
            </p:nvGrpSpPr>
            <p:grpSpPr bwMode="auto">
              <a:xfrm>
                <a:off x="2187" y="1444"/>
                <a:ext cx="252" cy="808"/>
                <a:chOff x="2187" y="1444"/>
                <a:chExt cx="252" cy="808"/>
              </a:xfrm>
            </p:grpSpPr>
            <p:sp>
              <p:nvSpPr>
                <p:cNvPr id="147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2187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48" name="Group 35"/>
                <p:cNvGrpSpPr>
                  <a:grpSpLocks noChangeAspect="1"/>
                </p:cNvGrpSpPr>
                <p:nvPr/>
              </p:nvGrpSpPr>
              <p:grpSpPr bwMode="auto">
                <a:xfrm>
                  <a:off x="2239" y="1492"/>
                  <a:ext cx="148" cy="712"/>
                  <a:chOff x="2239" y="1492"/>
                  <a:chExt cx="148" cy="712"/>
                </a:xfrm>
              </p:grpSpPr>
              <p:grpSp>
                <p:nvGrpSpPr>
                  <p:cNvPr id="149" name="Group 3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1492"/>
                    <a:ext cx="148" cy="328"/>
                    <a:chOff x="2239" y="1492"/>
                    <a:chExt cx="148" cy="328"/>
                  </a:xfrm>
                </p:grpSpPr>
                <p:sp>
                  <p:nvSpPr>
                    <p:cNvPr id="155" name="Rectangle 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6" name="Rectangle 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7" name="Rectangle 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8" name="Rectangle 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50" name="Group 4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1876"/>
                    <a:ext cx="148" cy="328"/>
                    <a:chOff x="2239" y="1876"/>
                    <a:chExt cx="148" cy="328"/>
                  </a:xfrm>
                </p:grpSpPr>
                <p:sp>
                  <p:nvSpPr>
                    <p:cNvPr id="151" name="Rectangle 4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2" name="Rectangle 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3" name="Rectangle 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4" name="Rectangle 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19" name="Group 46"/>
            <p:cNvGrpSpPr>
              <a:grpSpLocks noChangeAspect="1"/>
            </p:cNvGrpSpPr>
            <p:nvPr/>
          </p:nvGrpSpPr>
          <p:grpSpPr bwMode="auto">
            <a:xfrm>
              <a:off x="5309" y="2737"/>
              <a:ext cx="354" cy="395"/>
              <a:chOff x="4111" y="1396"/>
              <a:chExt cx="875" cy="808"/>
            </a:xfrm>
          </p:grpSpPr>
          <p:grpSp>
            <p:nvGrpSpPr>
              <p:cNvPr id="105" name="Group 47"/>
              <p:cNvGrpSpPr>
                <a:grpSpLocks noChangeAspect="1"/>
              </p:cNvGrpSpPr>
              <p:nvPr/>
            </p:nvGrpSpPr>
            <p:grpSpPr bwMode="auto">
              <a:xfrm>
                <a:off x="4111" y="1396"/>
                <a:ext cx="252" cy="808"/>
                <a:chOff x="4111" y="1396"/>
                <a:chExt cx="252" cy="808"/>
              </a:xfrm>
            </p:grpSpPr>
            <p:sp>
              <p:nvSpPr>
                <p:cNvPr id="132" name="Rectangl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111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33" name="Group 49"/>
                <p:cNvGrpSpPr>
                  <a:grpSpLocks noChangeAspect="1"/>
                </p:cNvGrpSpPr>
                <p:nvPr/>
              </p:nvGrpSpPr>
              <p:grpSpPr bwMode="auto">
                <a:xfrm>
                  <a:off x="4163" y="1444"/>
                  <a:ext cx="148" cy="712"/>
                  <a:chOff x="4163" y="1444"/>
                  <a:chExt cx="148" cy="712"/>
                </a:xfrm>
              </p:grpSpPr>
              <p:grpSp>
                <p:nvGrpSpPr>
                  <p:cNvPr id="134" name="Group 5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1444"/>
                    <a:ext cx="148" cy="328"/>
                    <a:chOff x="4163" y="1444"/>
                    <a:chExt cx="148" cy="328"/>
                  </a:xfrm>
                </p:grpSpPr>
                <p:sp>
                  <p:nvSpPr>
                    <p:cNvPr id="140" name="Rectangle 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1" name="Rectangle 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2" name="Rectangle 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3" name="Rectangle 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35" name="Group 5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1828"/>
                    <a:ext cx="148" cy="328"/>
                    <a:chOff x="4163" y="1828"/>
                    <a:chExt cx="148" cy="328"/>
                  </a:xfrm>
                </p:grpSpPr>
                <p:sp>
                  <p:nvSpPr>
                    <p:cNvPr id="136" name="Rectangle 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7" name="Rectangle 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8" name="Rectangle 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9" name="Rectangle 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06" name="Group 60"/>
              <p:cNvGrpSpPr>
                <a:grpSpLocks noChangeAspect="1"/>
              </p:cNvGrpSpPr>
              <p:nvPr/>
            </p:nvGrpSpPr>
            <p:grpSpPr bwMode="auto">
              <a:xfrm>
                <a:off x="4423" y="1396"/>
                <a:ext cx="252" cy="808"/>
                <a:chOff x="4423" y="1396"/>
                <a:chExt cx="252" cy="808"/>
              </a:xfrm>
            </p:grpSpPr>
            <p:sp>
              <p:nvSpPr>
                <p:cNvPr id="120" name="Rectangle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3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21" name="Group 62"/>
                <p:cNvGrpSpPr>
                  <a:grpSpLocks noChangeAspect="1"/>
                </p:cNvGrpSpPr>
                <p:nvPr/>
              </p:nvGrpSpPr>
              <p:grpSpPr bwMode="auto">
                <a:xfrm>
                  <a:off x="4475" y="1444"/>
                  <a:ext cx="148" cy="712"/>
                  <a:chOff x="4475" y="1444"/>
                  <a:chExt cx="148" cy="712"/>
                </a:xfrm>
              </p:grpSpPr>
              <p:grpSp>
                <p:nvGrpSpPr>
                  <p:cNvPr id="122" name="Group 6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1444"/>
                    <a:ext cx="148" cy="328"/>
                    <a:chOff x="4475" y="1444"/>
                    <a:chExt cx="148" cy="328"/>
                  </a:xfrm>
                </p:grpSpPr>
                <p:sp>
                  <p:nvSpPr>
                    <p:cNvPr id="128" name="Rectangle 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9" name="Rectangle 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0" name="Rectangle 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1" name="Rectangle 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23" name="Group 6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1828"/>
                    <a:ext cx="148" cy="328"/>
                    <a:chOff x="4475" y="1828"/>
                    <a:chExt cx="148" cy="328"/>
                  </a:xfrm>
                </p:grpSpPr>
                <p:sp>
                  <p:nvSpPr>
                    <p:cNvPr id="124" name="Rectangle 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5" name="Rectangle 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6" name="Rectangle 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7" name="Rectangle 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07" name="Group 73"/>
              <p:cNvGrpSpPr>
                <a:grpSpLocks noChangeAspect="1"/>
              </p:cNvGrpSpPr>
              <p:nvPr/>
            </p:nvGrpSpPr>
            <p:grpSpPr bwMode="auto">
              <a:xfrm>
                <a:off x="4734" y="1396"/>
                <a:ext cx="252" cy="808"/>
                <a:chOff x="4734" y="1396"/>
                <a:chExt cx="252" cy="808"/>
              </a:xfrm>
            </p:grpSpPr>
            <p:sp>
              <p:nvSpPr>
                <p:cNvPr id="108" name="Rectangle 74"/>
                <p:cNvSpPr>
                  <a:spLocks noChangeAspect="1" noChangeArrowheads="1"/>
                </p:cNvSpPr>
                <p:nvPr/>
              </p:nvSpPr>
              <p:spPr bwMode="auto">
                <a:xfrm>
                  <a:off x="4734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09" name="Group 75"/>
                <p:cNvGrpSpPr>
                  <a:grpSpLocks noChangeAspect="1"/>
                </p:cNvGrpSpPr>
                <p:nvPr/>
              </p:nvGrpSpPr>
              <p:grpSpPr bwMode="auto">
                <a:xfrm>
                  <a:off x="4786" y="1444"/>
                  <a:ext cx="148" cy="712"/>
                  <a:chOff x="4786" y="1444"/>
                  <a:chExt cx="148" cy="712"/>
                </a:xfrm>
              </p:grpSpPr>
              <p:grpSp>
                <p:nvGrpSpPr>
                  <p:cNvPr id="110" name="Group 7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1444"/>
                    <a:ext cx="148" cy="328"/>
                    <a:chOff x="4786" y="1444"/>
                    <a:chExt cx="148" cy="328"/>
                  </a:xfrm>
                </p:grpSpPr>
                <p:sp>
                  <p:nvSpPr>
                    <p:cNvPr id="116" name="Rectangle 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7" name="Rectangle 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8" name="Rectangle 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9" name="Rectangle 8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11" name="Group 8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1828"/>
                    <a:ext cx="148" cy="328"/>
                    <a:chOff x="4786" y="1828"/>
                    <a:chExt cx="148" cy="328"/>
                  </a:xfrm>
                </p:grpSpPr>
                <p:sp>
                  <p:nvSpPr>
                    <p:cNvPr id="112" name="Rectangle 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3" name="Rectangle 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4" name="Rectangle 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5" name="Rectangle 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20" name="Group 86"/>
            <p:cNvGrpSpPr>
              <a:grpSpLocks noChangeAspect="1"/>
            </p:cNvGrpSpPr>
            <p:nvPr/>
          </p:nvGrpSpPr>
          <p:grpSpPr bwMode="auto">
            <a:xfrm>
              <a:off x="4429" y="3398"/>
              <a:ext cx="355" cy="394"/>
              <a:chOff x="1563" y="2596"/>
              <a:chExt cx="876" cy="808"/>
            </a:xfrm>
          </p:grpSpPr>
          <p:grpSp>
            <p:nvGrpSpPr>
              <p:cNvPr id="66" name="Group 87"/>
              <p:cNvGrpSpPr>
                <a:grpSpLocks noChangeAspect="1"/>
              </p:cNvGrpSpPr>
              <p:nvPr/>
            </p:nvGrpSpPr>
            <p:grpSpPr bwMode="auto">
              <a:xfrm>
                <a:off x="1563" y="2596"/>
                <a:ext cx="252" cy="808"/>
                <a:chOff x="1563" y="2596"/>
                <a:chExt cx="252" cy="808"/>
              </a:xfrm>
            </p:grpSpPr>
            <p:sp>
              <p:nvSpPr>
                <p:cNvPr id="93" name="Rectangle 92"/>
                <p:cNvSpPr>
                  <a:spLocks noChangeAspect="1" noChangeArrowheads="1"/>
                </p:cNvSpPr>
                <p:nvPr/>
              </p:nvSpPr>
              <p:spPr bwMode="auto">
                <a:xfrm>
                  <a:off x="1563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94" name="Group 93"/>
                <p:cNvGrpSpPr>
                  <a:grpSpLocks noChangeAspect="1"/>
                </p:cNvGrpSpPr>
                <p:nvPr/>
              </p:nvGrpSpPr>
              <p:grpSpPr bwMode="auto">
                <a:xfrm>
                  <a:off x="1615" y="2644"/>
                  <a:ext cx="148" cy="712"/>
                  <a:chOff x="1615" y="2644"/>
                  <a:chExt cx="148" cy="712"/>
                </a:xfrm>
              </p:grpSpPr>
              <p:grpSp>
                <p:nvGrpSpPr>
                  <p:cNvPr id="95" name="Group 9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2644"/>
                    <a:ext cx="148" cy="328"/>
                    <a:chOff x="1615" y="2644"/>
                    <a:chExt cx="148" cy="328"/>
                  </a:xfrm>
                </p:grpSpPr>
                <p:sp>
                  <p:nvSpPr>
                    <p:cNvPr id="101" name="Rectangle 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2" name="Rectangle 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3" name="Rectangle 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4" name="Rectangle 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96" name="Group 9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3028"/>
                    <a:ext cx="148" cy="328"/>
                    <a:chOff x="1615" y="3028"/>
                    <a:chExt cx="148" cy="328"/>
                  </a:xfrm>
                </p:grpSpPr>
                <p:sp>
                  <p:nvSpPr>
                    <p:cNvPr id="97" name="Rectangle 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8" name="Rectangle 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9" name="Rectangle 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0" name="Rectangle 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67" name="Group 100"/>
              <p:cNvGrpSpPr>
                <a:grpSpLocks noChangeAspect="1"/>
              </p:cNvGrpSpPr>
              <p:nvPr/>
            </p:nvGrpSpPr>
            <p:grpSpPr bwMode="auto">
              <a:xfrm>
                <a:off x="1875" y="2596"/>
                <a:ext cx="252" cy="808"/>
                <a:chOff x="1875" y="2596"/>
                <a:chExt cx="252" cy="808"/>
              </a:xfrm>
            </p:grpSpPr>
            <p:sp>
              <p:nvSpPr>
                <p:cNvPr id="81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1875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82" name="Group 102"/>
                <p:cNvGrpSpPr>
                  <a:grpSpLocks noChangeAspect="1"/>
                </p:cNvGrpSpPr>
                <p:nvPr/>
              </p:nvGrpSpPr>
              <p:grpSpPr bwMode="auto">
                <a:xfrm>
                  <a:off x="1927" y="2644"/>
                  <a:ext cx="148" cy="712"/>
                  <a:chOff x="1927" y="2644"/>
                  <a:chExt cx="148" cy="712"/>
                </a:xfrm>
              </p:grpSpPr>
              <p:grpSp>
                <p:nvGrpSpPr>
                  <p:cNvPr id="83" name="Group 10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2644"/>
                    <a:ext cx="148" cy="328"/>
                    <a:chOff x="1927" y="2644"/>
                    <a:chExt cx="148" cy="328"/>
                  </a:xfrm>
                </p:grpSpPr>
                <p:sp>
                  <p:nvSpPr>
                    <p:cNvPr id="89" name="Rectangle 1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0" name="Rectangle 1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1" name="Rectangle 1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2" name="Rectangle 1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84" name="Group 10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3028"/>
                    <a:ext cx="148" cy="328"/>
                    <a:chOff x="1927" y="3028"/>
                    <a:chExt cx="148" cy="328"/>
                  </a:xfrm>
                </p:grpSpPr>
                <p:sp>
                  <p:nvSpPr>
                    <p:cNvPr id="85" name="Rectangle 1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6" name="Rectangle 1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7" name="Rectangle 1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8" name="Rectangle 1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68" name="Group 113"/>
              <p:cNvGrpSpPr>
                <a:grpSpLocks noChangeAspect="1"/>
              </p:cNvGrpSpPr>
              <p:nvPr/>
            </p:nvGrpSpPr>
            <p:grpSpPr bwMode="auto">
              <a:xfrm>
                <a:off x="2187" y="2596"/>
                <a:ext cx="252" cy="808"/>
                <a:chOff x="2187" y="2596"/>
                <a:chExt cx="252" cy="808"/>
              </a:xfrm>
            </p:grpSpPr>
            <p:sp>
              <p:nvSpPr>
                <p:cNvPr id="69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2187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70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2239" y="2644"/>
                  <a:ext cx="148" cy="712"/>
                  <a:chOff x="2239" y="2644"/>
                  <a:chExt cx="148" cy="712"/>
                </a:xfrm>
              </p:grpSpPr>
              <p:grpSp>
                <p:nvGrpSpPr>
                  <p:cNvPr id="71" name="Group 11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2644"/>
                    <a:ext cx="148" cy="328"/>
                    <a:chOff x="2239" y="2644"/>
                    <a:chExt cx="148" cy="328"/>
                  </a:xfrm>
                </p:grpSpPr>
                <p:sp>
                  <p:nvSpPr>
                    <p:cNvPr id="77" name="Rectangle 1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8" name="Rectangle 1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9" name="Rectangle 1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0" name="Rectangle 1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72" name="Group 12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3028"/>
                    <a:ext cx="148" cy="328"/>
                    <a:chOff x="2239" y="3028"/>
                    <a:chExt cx="148" cy="328"/>
                  </a:xfrm>
                </p:grpSpPr>
                <p:sp>
                  <p:nvSpPr>
                    <p:cNvPr id="73" name="Rectangle 1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4" name="Rectangle 1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5" name="Rectangle 1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6" name="Rectangle 1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21" name="Group 126"/>
            <p:cNvGrpSpPr>
              <a:grpSpLocks noChangeAspect="1"/>
            </p:cNvGrpSpPr>
            <p:nvPr/>
          </p:nvGrpSpPr>
          <p:grpSpPr bwMode="auto">
            <a:xfrm>
              <a:off x="5310" y="3398"/>
              <a:ext cx="354" cy="394"/>
              <a:chOff x="4111" y="2596"/>
              <a:chExt cx="875" cy="808"/>
            </a:xfrm>
          </p:grpSpPr>
          <p:grpSp>
            <p:nvGrpSpPr>
              <p:cNvPr id="27" name="Group 127"/>
              <p:cNvGrpSpPr>
                <a:grpSpLocks noChangeAspect="1"/>
              </p:cNvGrpSpPr>
              <p:nvPr/>
            </p:nvGrpSpPr>
            <p:grpSpPr bwMode="auto">
              <a:xfrm>
                <a:off x="4111" y="2596"/>
                <a:ext cx="252" cy="808"/>
                <a:chOff x="4111" y="2596"/>
                <a:chExt cx="252" cy="808"/>
              </a:xfrm>
            </p:grpSpPr>
            <p:sp>
              <p:nvSpPr>
                <p:cNvPr id="54" name="Rectangle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4111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55" name="Group 129"/>
                <p:cNvGrpSpPr>
                  <a:grpSpLocks noChangeAspect="1"/>
                </p:cNvGrpSpPr>
                <p:nvPr/>
              </p:nvGrpSpPr>
              <p:grpSpPr bwMode="auto">
                <a:xfrm>
                  <a:off x="4163" y="2644"/>
                  <a:ext cx="148" cy="712"/>
                  <a:chOff x="4163" y="2644"/>
                  <a:chExt cx="148" cy="712"/>
                </a:xfrm>
              </p:grpSpPr>
              <p:grpSp>
                <p:nvGrpSpPr>
                  <p:cNvPr id="56" name="Group 13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2644"/>
                    <a:ext cx="148" cy="328"/>
                    <a:chOff x="4163" y="2644"/>
                    <a:chExt cx="148" cy="328"/>
                  </a:xfrm>
                </p:grpSpPr>
                <p:sp>
                  <p:nvSpPr>
                    <p:cNvPr id="62" name="Rectangle 1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3" name="Rectangle 1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4" name="Rectangle 1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5" name="Rectangle 1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57" name="Group 13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3028"/>
                    <a:ext cx="148" cy="328"/>
                    <a:chOff x="4163" y="3028"/>
                    <a:chExt cx="148" cy="328"/>
                  </a:xfrm>
                </p:grpSpPr>
                <p:sp>
                  <p:nvSpPr>
                    <p:cNvPr id="58" name="Rectangle 13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9" name="Rectangle 1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0" name="Rectangle 1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1" name="Rectangle 1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28" name="Group 140"/>
              <p:cNvGrpSpPr>
                <a:grpSpLocks noChangeAspect="1"/>
              </p:cNvGrpSpPr>
              <p:nvPr/>
            </p:nvGrpSpPr>
            <p:grpSpPr bwMode="auto">
              <a:xfrm>
                <a:off x="4423" y="2596"/>
                <a:ext cx="252" cy="808"/>
                <a:chOff x="4423" y="2596"/>
                <a:chExt cx="252" cy="808"/>
              </a:xfrm>
            </p:grpSpPr>
            <p:sp>
              <p:nvSpPr>
                <p:cNvPr id="42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3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43" name="Group 142"/>
                <p:cNvGrpSpPr>
                  <a:grpSpLocks noChangeAspect="1"/>
                </p:cNvGrpSpPr>
                <p:nvPr/>
              </p:nvGrpSpPr>
              <p:grpSpPr bwMode="auto">
                <a:xfrm>
                  <a:off x="4475" y="2644"/>
                  <a:ext cx="148" cy="712"/>
                  <a:chOff x="4475" y="2644"/>
                  <a:chExt cx="148" cy="712"/>
                </a:xfrm>
              </p:grpSpPr>
              <p:grpSp>
                <p:nvGrpSpPr>
                  <p:cNvPr id="44" name="Group 14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2644"/>
                    <a:ext cx="148" cy="328"/>
                    <a:chOff x="4475" y="2644"/>
                    <a:chExt cx="148" cy="328"/>
                  </a:xfrm>
                </p:grpSpPr>
                <p:sp>
                  <p:nvSpPr>
                    <p:cNvPr id="50" name="Rectangle 1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1" name="Rectangle 1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2" name="Rectangle 1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3" name="Rectangle 1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45" name="Group 14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3028"/>
                    <a:ext cx="148" cy="328"/>
                    <a:chOff x="4475" y="3028"/>
                    <a:chExt cx="148" cy="328"/>
                  </a:xfrm>
                </p:grpSpPr>
                <p:sp>
                  <p:nvSpPr>
                    <p:cNvPr id="46" name="Rectangle 1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7" name="Rectangle 1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8" name="Rectangle 1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9" name="Rectangle 1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29" name="Group 153"/>
              <p:cNvGrpSpPr>
                <a:grpSpLocks noChangeAspect="1"/>
              </p:cNvGrpSpPr>
              <p:nvPr/>
            </p:nvGrpSpPr>
            <p:grpSpPr bwMode="auto">
              <a:xfrm>
                <a:off x="4734" y="2596"/>
                <a:ext cx="252" cy="808"/>
                <a:chOff x="4734" y="2596"/>
                <a:chExt cx="252" cy="808"/>
              </a:xfrm>
            </p:grpSpPr>
            <p:sp>
              <p:nvSpPr>
                <p:cNvPr id="30" name="Rectangle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4734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31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4786" y="2644"/>
                  <a:ext cx="148" cy="712"/>
                  <a:chOff x="4786" y="2644"/>
                  <a:chExt cx="148" cy="712"/>
                </a:xfrm>
              </p:grpSpPr>
              <p:grpSp>
                <p:nvGrpSpPr>
                  <p:cNvPr id="32" name="Group 1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2644"/>
                    <a:ext cx="148" cy="328"/>
                    <a:chOff x="4786" y="2644"/>
                    <a:chExt cx="148" cy="328"/>
                  </a:xfrm>
                </p:grpSpPr>
                <p:sp>
                  <p:nvSpPr>
                    <p:cNvPr id="38" name="Rectangle 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9" name="Rectangle 1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0" name="Rectangle 1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1" name="Rectangle 1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33" name="Group 16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3028"/>
                    <a:ext cx="148" cy="328"/>
                    <a:chOff x="4786" y="3028"/>
                    <a:chExt cx="148" cy="328"/>
                  </a:xfrm>
                </p:grpSpPr>
                <p:sp>
                  <p:nvSpPr>
                    <p:cNvPr id="34" name="Rectangle 1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5" name="Rectangle 1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6" name="Rectangle 1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7" name="Rectangle 1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sp>
          <p:nvSpPr>
            <p:cNvPr id="22" name="AutoShape 166"/>
            <p:cNvSpPr>
              <a:spLocks noChangeAspect="1" noChangeArrowheads="1"/>
            </p:cNvSpPr>
            <p:nvPr/>
          </p:nvSpPr>
          <p:spPr bwMode="auto">
            <a:xfrm>
              <a:off x="4889" y="3180"/>
              <a:ext cx="276" cy="15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nl-NL" sz="2000">
                <a:latin typeface="Lucida Casual" pitchFamily="66" charset="0"/>
              </a:endParaRPr>
            </a:p>
          </p:txBody>
        </p:sp>
        <p:cxnSp>
          <p:nvCxnSpPr>
            <p:cNvPr id="23" name="AutoShape 167"/>
            <p:cNvCxnSpPr>
              <a:cxnSpLocks noChangeShapeType="1"/>
              <a:stCxn id="137" idx="1"/>
              <a:endCxn id="22" idx="0"/>
            </p:cNvCxnSpPr>
            <p:nvPr/>
          </p:nvCxnSpPr>
          <p:spPr bwMode="auto">
            <a:xfrm flipH="1">
              <a:off x="5027" y="3005"/>
              <a:ext cx="303" cy="1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8"/>
            <p:cNvCxnSpPr>
              <a:cxnSpLocks noChangeShapeType="1"/>
              <a:stCxn id="80" idx="3"/>
              <a:endCxn id="22" idx="2"/>
            </p:cNvCxnSpPr>
            <p:nvPr/>
          </p:nvCxnSpPr>
          <p:spPr bwMode="auto">
            <a:xfrm flipV="1">
              <a:off x="4763" y="3330"/>
              <a:ext cx="264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9"/>
            <p:cNvCxnSpPr>
              <a:cxnSpLocks noChangeShapeType="1"/>
              <a:stCxn id="58" idx="1"/>
              <a:endCxn id="22" idx="2"/>
            </p:cNvCxnSpPr>
            <p:nvPr/>
          </p:nvCxnSpPr>
          <p:spPr bwMode="auto">
            <a:xfrm flipH="1" flipV="1">
              <a:off x="5027" y="3330"/>
              <a:ext cx="304" cy="28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170"/>
            <p:cNvCxnSpPr>
              <a:cxnSpLocks noChangeShapeType="1"/>
              <a:stCxn id="152" idx="3"/>
              <a:endCxn id="22" idx="0"/>
            </p:cNvCxnSpPr>
            <p:nvPr/>
          </p:nvCxnSpPr>
          <p:spPr bwMode="auto">
            <a:xfrm>
              <a:off x="4756" y="2989"/>
              <a:ext cx="271" cy="19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 3"/>
          <p:cNvGrpSpPr/>
          <p:nvPr/>
        </p:nvGrpSpPr>
        <p:grpSpPr>
          <a:xfrm>
            <a:off x="4354512" y="5303837"/>
            <a:ext cx="5699760" cy="2288413"/>
            <a:chOff x="4354512" y="5303837"/>
            <a:chExt cx="5699760" cy="2288413"/>
          </a:xfrm>
        </p:grpSpPr>
        <p:pic>
          <p:nvPicPr>
            <p:cNvPr id="13314" name="Picture 2" descr="http://evelienpeeters.files.wordpress.com/2011/11/maduroda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12" y="5303837"/>
              <a:ext cx="2819400" cy="228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://perierga.gr/wp-content/uploads/2013/03/madurodam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112" y="5456237"/>
              <a:ext cx="280416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431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Current projects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computing + </a:t>
            </a:r>
            <a:r>
              <a:rPr lang="en-US" dirty="0" smtClean="0"/>
              <a:t>accelerators:</a:t>
            </a:r>
          </a:p>
          <a:p>
            <a:pPr lvl="1"/>
            <a:r>
              <a:rPr lang="en-US" dirty="0" smtClean="0"/>
              <a:t>High-Resolution Global Climate Modeling</a:t>
            </a:r>
          </a:p>
          <a:p>
            <a:r>
              <a:rPr lang="en-US" dirty="0" smtClean="0"/>
              <a:t>Big data: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/>
              <a:t>reasoning</a:t>
            </a:r>
          </a:p>
          <a:p>
            <a:r>
              <a:rPr lang="en-US" dirty="0"/>
              <a:t>Cloud </a:t>
            </a:r>
            <a:r>
              <a:rPr lang="en-US" dirty="0" smtClean="0"/>
              <a:t>computing:</a:t>
            </a:r>
          </a:p>
          <a:p>
            <a:pPr lvl="1"/>
            <a:r>
              <a:rPr lang="en-US" dirty="0" smtClean="0"/>
              <a:t>Squirrel</a:t>
            </a:r>
            <a:r>
              <a:rPr lang="en-US" dirty="0"/>
              <a:t>: scalable Virtual Machine </a:t>
            </a:r>
            <a:r>
              <a:rPr lang="en-US" dirty="0" smtClean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564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r>
              <a:rPr lang="en-US" dirty="0"/>
              <a:t>Climate Modeling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722437"/>
            <a:ext cx="8915400" cy="4760912"/>
          </a:xfrm>
        </p:spPr>
        <p:txBody>
          <a:bodyPr/>
          <a:lstStyle/>
          <a:p>
            <a:r>
              <a:rPr lang="en-US" kern="1200" dirty="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Netherlands </a:t>
            </a:r>
            <a:r>
              <a:rPr lang="en-US" kern="1200" dirty="0" err="1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eScience</a:t>
            </a:r>
            <a:r>
              <a:rPr lang="en-US" kern="1200" dirty="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 Center:</a:t>
            </a:r>
          </a:p>
          <a:p>
            <a:pPr lvl="1"/>
            <a:r>
              <a:rPr lang="en-US" dirty="0" smtClean="0"/>
              <a:t>Builds bridges between applications &amp; ICT (Ibis, </a:t>
            </a:r>
            <a:r>
              <a:rPr lang="en-US" dirty="0" err="1" smtClean="0"/>
              <a:t>JavaGAT</a:t>
            </a:r>
            <a:r>
              <a:rPr lang="en-US" dirty="0" smtClean="0"/>
              <a:t>)</a:t>
            </a:r>
            <a:endParaRPr lang="en-US" kern="1200" dirty="0" smtClean="0">
              <a:solidFill>
                <a:schemeClr val="tx1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lvl="1"/>
            <a:r>
              <a:rPr lang="en-US" dirty="0" smtClean="0"/>
              <a:t>Frank </a:t>
            </a:r>
            <a:r>
              <a:rPr lang="en-US" dirty="0" err="1" smtClean="0"/>
              <a:t>Seinstra</a:t>
            </a:r>
            <a:r>
              <a:rPr lang="en-US" dirty="0" smtClean="0"/>
              <a:t>, Jason </a:t>
            </a:r>
            <a:r>
              <a:rPr lang="en-US" dirty="0" err="1" smtClean="0"/>
              <a:t>Maassen</a:t>
            </a:r>
            <a:r>
              <a:rPr lang="en-US" dirty="0" smtClean="0"/>
              <a:t>, Maarten van </a:t>
            </a:r>
            <a:r>
              <a:rPr lang="en-US" dirty="0" err="1" smtClean="0"/>
              <a:t>Meersbergen</a:t>
            </a:r>
            <a:endParaRPr lang="en-US" dirty="0"/>
          </a:p>
          <a:p>
            <a:r>
              <a:rPr lang="nl-NL" dirty="0" smtClean="0"/>
              <a:t>Utrecht University</a:t>
            </a:r>
          </a:p>
          <a:p>
            <a:pPr lvl="1"/>
            <a:r>
              <a:rPr lang="en-US" dirty="0" smtClean="0"/>
              <a:t>Institute </a:t>
            </a:r>
            <a:r>
              <a:rPr lang="en-US" dirty="0"/>
              <a:t>for Marine and Atmospheric research</a:t>
            </a:r>
            <a:endParaRPr lang="nl-NL" dirty="0" smtClean="0"/>
          </a:p>
          <a:p>
            <a:pPr lvl="1"/>
            <a:r>
              <a:rPr lang="nl-NL" dirty="0" smtClean="0"/>
              <a:t>Henk Dijkstra</a:t>
            </a:r>
          </a:p>
          <a:p>
            <a:r>
              <a:rPr lang="en-US" dirty="0" smtClean="0"/>
              <a:t>VU:</a:t>
            </a:r>
          </a:p>
          <a:p>
            <a:pPr lvl="1"/>
            <a:r>
              <a:rPr lang="en-US" dirty="0"/>
              <a:t>COMMIT (100 M€): public-private Dutch ICT </a:t>
            </a:r>
            <a:r>
              <a:rPr lang="en-US" dirty="0" smtClean="0"/>
              <a:t>program</a:t>
            </a:r>
            <a:endParaRPr lang="nl-NL" dirty="0" smtClean="0"/>
          </a:p>
          <a:p>
            <a:pPr lvl="1"/>
            <a:r>
              <a:rPr lang="en-US" dirty="0" smtClean="0"/>
              <a:t>Ben van </a:t>
            </a:r>
            <a:r>
              <a:rPr lang="en-US" dirty="0" err="1" smtClean="0"/>
              <a:t>Werkhoven</a:t>
            </a:r>
            <a:r>
              <a:rPr lang="en-US" dirty="0" smtClean="0"/>
              <a:t>, Henri Bal</a:t>
            </a:r>
            <a:endParaRPr lang="nl-NL" dirty="0"/>
          </a:p>
          <a:p>
            <a:pPr lvl="1"/>
            <a:endParaRPr lang="en-US" kern="1200" dirty="0">
              <a:solidFill>
                <a:schemeClr val="tx1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6" name="Tekstvak 6"/>
          <p:cNvSpPr txBox="1"/>
          <p:nvPr/>
        </p:nvSpPr>
        <p:spPr>
          <a:xfrm>
            <a:off x="6716712" y="6676850"/>
            <a:ext cx="2819400" cy="432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nl-NL" sz="4600" cap="all" spc="100" baseline="0" dirty="0" err="1" smtClean="0">
                <a:latin typeface="COMMIT"/>
              </a:rPr>
              <a:t>Commit</a:t>
            </a:r>
            <a:r>
              <a:rPr lang="nl-NL" sz="4600" cap="all" spc="100" baseline="0" dirty="0" smtClean="0">
                <a:latin typeface="COMMIT"/>
              </a:rPr>
              <a:t>/</a:t>
            </a:r>
            <a:endParaRPr lang="nl-NL" sz="4600" cap="all" spc="100" baseline="0" dirty="0">
              <a:latin typeface="COMMIT"/>
            </a:endParaRPr>
          </a:p>
        </p:txBody>
      </p:sp>
      <p:pic>
        <p:nvPicPr>
          <p:cNvPr id="7" name="Picture 10" descr="http://staff.science.uva.nl/%7Edelaat/news/2012-06-22/logo-NLES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2" y="6475812"/>
            <a:ext cx="1828800" cy="104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2" y="6523037"/>
            <a:ext cx="1438275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4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High-Resolution</a:t>
            </a:r>
            <a:br>
              <a:rPr lang="en-US" dirty="0" smtClean="0"/>
            </a:br>
            <a:r>
              <a:rPr lang="en-US" dirty="0" smtClean="0"/>
              <a:t>Global </a:t>
            </a:r>
            <a:r>
              <a:rPr lang="en-US" dirty="0"/>
              <a:t>Climate Modeling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future local sea level </a:t>
            </a:r>
            <a:r>
              <a:rPr lang="en-US" dirty="0"/>
              <a:t>c</a:t>
            </a:r>
            <a:r>
              <a:rPr lang="en-US" dirty="0" smtClean="0"/>
              <a:t>hanges</a:t>
            </a:r>
          </a:p>
          <a:p>
            <a:pPr lvl="1"/>
            <a:r>
              <a:rPr lang="en-US" dirty="0"/>
              <a:t>Quantify the effect of changes </a:t>
            </a:r>
            <a:r>
              <a:rPr lang="en-US" dirty="0" smtClean="0"/>
              <a:t>in freshwater </a:t>
            </a:r>
            <a:r>
              <a:rPr lang="en-US" dirty="0"/>
              <a:t>input &amp; ocean circulation </a:t>
            </a:r>
            <a:r>
              <a:rPr lang="en-US" dirty="0" smtClean="0"/>
              <a:t>on </a:t>
            </a:r>
            <a:r>
              <a:rPr lang="en-US" dirty="0"/>
              <a:t>regional sea level height in the </a:t>
            </a:r>
            <a:r>
              <a:rPr lang="en-US" dirty="0" smtClean="0"/>
              <a:t>Atlantic</a:t>
            </a:r>
          </a:p>
          <a:p>
            <a:r>
              <a:rPr lang="en-US" dirty="0" smtClean="0"/>
              <a:t>To obtain high resolution, use:</a:t>
            </a:r>
          </a:p>
          <a:p>
            <a:pPr lvl="1"/>
            <a:r>
              <a:rPr lang="en-US" dirty="0" smtClean="0"/>
              <a:t>Distributed computing (multiple resources)</a:t>
            </a:r>
          </a:p>
          <a:p>
            <a:pPr lvl="2"/>
            <a:r>
              <a:rPr lang="nl-NL" dirty="0"/>
              <a:t>Déjà </a:t>
            </a:r>
            <a:r>
              <a:rPr lang="en-US" dirty="0"/>
              <a:t>vu</a:t>
            </a:r>
          </a:p>
          <a:p>
            <a:pPr lvl="1"/>
            <a:r>
              <a:rPr lang="en-US" dirty="0" smtClean="0"/>
              <a:t>GPU Computing</a:t>
            </a:r>
          </a:p>
          <a:p>
            <a:pPr lvl="2"/>
            <a:r>
              <a:rPr lang="en-US" dirty="0" smtClean="0"/>
              <a:t>Good example of application-inspired Computer Science research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1058" y="-25614"/>
            <a:ext cx="241956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7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951037"/>
            <a:ext cx="8763000" cy="4760912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smtClean="0"/>
              <a:t>Ibis</a:t>
            </a:r>
            <a:r>
              <a:rPr lang="en-US" altLang="nl-NL" dirty="0">
                <a:solidFill>
                  <a:srgbClr val="000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dirty="0"/>
              <a:t>couple different simulation models</a:t>
            </a:r>
          </a:p>
          <a:p>
            <a:pPr lvl="1"/>
            <a:r>
              <a:rPr lang="en-US" kern="1200" dirty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Land, ice, ocean, atmosphere</a:t>
            </a:r>
          </a:p>
          <a:p>
            <a:r>
              <a:rPr lang="en-US" dirty="0"/>
              <a:t>Wide-area optimizations similar to </a:t>
            </a:r>
            <a:r>
              <a:rPr lang="en-US" dirty="0" smtClean="0"/>
              <a:t>Albatross</a:t>
            </a:r>
            <a:br>
              <a:rPr lang="en-US" dirty="0" smtClean="0"/>
            </a:br>
            <a:r>
              <a:rPr lang="en-US" dirty="0" smtClean="0"/>
              <a:t>(16 </a:t>
            </a:r>
            <a:r>
              <a:rPr lang="en-US" dirty="0"/>
              <a:t>years ago), like hierarchical load balancing</a:t>
            </a:r>
          </a:p>
          <a:p>
            <a:endParaRPr lang="nl-NL" dirty="0"/>
          </a:p>
        </p:txBody>
      </p:sp>
      <p:pic>
        <p:nvPicPr>
          <p:cNvPr id="8194" name="Picture 2" descr="C:\Users\bal\Dropbox\slides\Europar2014\widearea-p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2" y="4313237"/>
            <a:ext cx="5486400" cy="32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lbatro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2" y="4389437"/>
            <a:ext cx="12192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bi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12" y="427037"/>
            <a:ext cx="11684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4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>
            <a:spLocks noGrp="1"/>
          </p:cNvSpPr>
          <p:nvPr>
            <p:ph type="title"/>
          </p:nvPr>
        </p:nvSpPr>
        <p:spPr>
          <a:xfrm>
            <a:off x="118516" y="49190"/>
            <a:ext cx="9843594" cy="1259946"/>
          </a:xfrm>
        </p:spPr>
        <p:txBody>
          <a:bodyPr/>
          <a:lstStyle/>
          <a:p>
            <a:pPr algn="ctr" eaLnBrk="1" hangingPunct="1"/>
            <a:r>
              <a:rPr lang="nl-NL" dirty="0"/>
              <a:t>Enlighten Your Research Global award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896949" y="1954201"/>
            <a:ext cx="635071" cy="0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27989" y="1954201"/>
            <a:ext cx="476303" cy="0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96949" y="4532488"/>
            <a:ext cx="635071" cy="0"/>
          </a:xfrm>
          <a:prstGeom prst="line">
            <a:avLst/>
          </a:prstGeom>
          <a:ln w="50800">
            <a:solidFill>
              <a:srgbClr val="FFC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92918" y="3303585"/>
            <a:ext cx="635071" cy="0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/>
          <p:nvPr/>
        </p:nvGrpSpPr>
        <p:grpSpPr>
          <a:xfrm>
            <a:off x="7104292" y="1160448"/>
            <a:ext cx="2143364" cy="1839579"/>
            <a:chOff x="6444207" y="2571749"/>
            <a:chExt cx="1512169" cy="1177065"/>
          </a:xfrm>
        </p:grpSpPr>
        <p:sp>
          <p:nvSpPr>
            <p:cNvPr id="14" name="TextBox 9"/>
            <p:cNvSpPr txBox="1"/>
            <p:nvPr/>
          </p:nvSpPr>
          <p:spPr>
            <a:xfrm>
              <a:off x="6444208" y="3579862"/>
              <a:ext cx="1512168" cy="168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ffectLst>
              <a:outerShdw blurRad="127000" dir="5400000" sx="102000" sy="102000" algn="ctr" rotWithShape="0">
                <a:srgbClr val="000000">
                  <a:alpha val="7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b="1" dirty="0">
                  <a:solidFill>
                    <a:prstClr val="black"/>
                  </a:solidFill>
                  <a:latin typeface="Arial" pitchFamily="34" charset="0"/>
                  <a:ea typeface="Kozuka Gothic Pro L" pitchFamily="34" charset="-128"/>
                  <a:cs typeface="Arial" pitchFamily="34" charset="0"/>
                </a:rPr>
                <a:t>EMERALD (UK)</a:t>
              </a:r>
              <a:endParaRPr lang="en-US" sz="1200" b="1" dirty="0">
                <a:solidFill>
                  <a:prstClr val="black"/>
                </a:solidFill>
                <a:latin typeface="Arial" pitchFamily="34" charset="0"/>
                <a:ea typeface="Kozuka Gothic Pro L" pitchFamily="34" charset="-128"/>
                <a:cs typeface="Arial" pitchFamily="34" charset="0"/>
              </a:endParaRPr>
            </a:p>
          </p:txBody>
        </p:sp>
        <p:pic>
          <p:nvPicPr>
            <p:cNvPr id="15" name="Picture 8" descr="http://www.stfc.ac.uk/resources/image/jpg/EmeraldGPUClust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44207" y="2571749"/>
              <a:ext cx="1512168" cy="1008112"/>
            </a:xfrm>
            <a:prstGeom prst="rect">
              <a:avLst/>
            </a:prstGeom>
            <a:noFill/>
          </p:spPr>
        </p:pic>
      </p:grpSp>
      <p:grpSp>
        <p:nvGrpSpPr>
          <p:cNvPr id="3" name="Group 18"/>
          <p:cNvGrpSpPr/>
          <p:nvPr/>
        </p:nvGrpSpPr>
        <p:grpSpPr>
          <a:xfrm>
            <a:off x="912354" y="3621087"/>
            <a:ext cx="2143363" cy="1839578"/>
            <a:chOff x="1331640" y="2571751"/>
            <a:chExt cx="1512168" cy="1177063"/>
          </a:xfrm>
        </p:grpSpPr>
        <p:sp>
          <p:nvSpPr>
            <p:cNvPr id="20" name="TextBox 9"/>
            <p:cNvSpPr txBox="1"/>
            <p:nvPr/>
          </p:nvSpPr>
          <p:spPr>
            <a:xfrm>
              <a:off x="1331640" y="3579862"/>
              <a:ext cx="1512168" cy="168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ffectLst>
              <a:outerShdw blurRad="127000" dir="5400000" sx="102000" sy="102000" algn="ctr" rotWithShape="0">
                <a:srgbClr val="000000">
                  <a:alpha val="7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b="1" dirty="0">
                  <a:solidFill>
                    <a:prstClr val="black"/>
                  </a:solidFill>
                  <a:latin typeface="Arial" pitchFamily="34" charset="0"/>
                  <a:ea typeface="Kozuka Gothic Pro L" pitchFamily="34" charset="-128"/>
                  <a:cs typeface="Arial" pitchFamily="34" charset="0"/>
                </a:rPr>
                <a:t>KRAKEN (USA)</a:t>
              </a:r>
              <a:endParaRPr lang="en-US" sz="1200" b="1" dirty="0">
                <a:solidFill>
                  <a:prstClr val="black"/>
                </a:solidFill>
                <a:latin typeface="Arial" pitchFamily="34" charset="0"/>
                <a:ea typeface="Kozuka Gothic Pro L" pitchFamily="34" charset="-128"/>
                <a:cs typeface="Arial" pitchFamily="34" charset="0"/>
              </a:endParaRPr>
            </a:p>
          </p:txBody>
        </p:sp>
        <p:pic>
          <p:nvPicPr>
            <p:cNvPr id="21" name="Picture 4" descr="http://www.utk.edu/tntoday/wp-content/uploads/Kraken1.jpg1-300x20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31640" y="2571751"/>
              <a:ext cx="1512168" cy="1008111"/>
            </a:xfrm>
            <a:prstGeom prst="rect">
              <a:avLst/>
            </a:prstGeom>
            <a:noFill/>
          </p:spPr>
        </p:pic>
      </p:grpSp>
      <p:grpSp>
        <p:nvGrpSpPr>
          <p:cNvPr id="4" name="Group 15"/>
          <p:cNvGrpSpPr/>
          <p:nvPr/>
        </p:nvGrpSpPr>
        <p:grpSpPr>
          <a:xfrm>
            <a:off x="912354" y="1160447"/>
            <a:ext cx="2143363" cy="1839577"/>
            <a:chOff x="1331640" y="915565"/>
            <a:chExt cx="1512168" cy="1177065"/>
          </a:xfrm>
        </p:grpSpPr>
        <p:sp>
          <p:nvSpPr>
            <p:cNvPr id="17" name="TextBox 9"/>
            <p:cNvSpPr txBox="1"/>
            <p:nvPr/>
          </p:nvSpPr>
          <p:spPr>
            <a:xfrm>
              <a:off x="1331640" y="1923678"/>
              <a:ext cx="1512168" cy="168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ffectLst>
              <a:outerShdw blurRad="127000" dir="5400000" sx="102000" sy="102000" algn="ctr" rotWithShape="0">
                <a:srgbClr val="000000">
                  <a:alpha val="7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b="1" dirty="0">
                  <a:solidFill>
                    <a:prstClr val="black"/>
                  </a:solidFill>
                  <a:latin typeface="Arial" pitchFamily="34" charset="0"/>
                  <a:ea typeface="Kozuka Gothic Pro L" pitchFamily="34" charset="-128"/>
                  <a:cs typeface="Arial" pitchFamily="34" charset="0"/>
                </a:rPr>
                <a:t>STAMPEDE (USA)</a:t>
              </a:r>
              <a:endParaRPr lang="en-US" sz="1200" b="1" dirty="0">
                <a:solidFill>
                  <a:prstClr val="black"/>
                </a:solidFill>
                <a:latin typeface="Arial" pitchFamily="34" charset="0"/>
                <a:ea typeface="Kozuka Gothic Pro L" pitchFamily="34" charset="-128"/>
                <a:cs typeface="Arial" pitchFamily="34" charset="0"/>
              </a:endParaRPr>
            </a:p>
          </p:txBody>
        </p:sp>
        <p:pic>
          <p:nvPicPr>
            <p:cNvPr id="18" name="Picture 2" descr="http://www.utexas.edu/know/images/2013/stampede/Stampede_system_shot_750_web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31640" y="915565"/>
              <a:ext cx="1512168" cy="1008113"/>
            </a:xfrm>
            <a:prstGeom prst="rect">
              <a:avLst/>
            </a:prstGeom>
            <a:noFill/>
          </p:spPr>
        </p:pic>
      </p:grpSp>
      <p:cxnSp>
        <p:nvCxnSpPr>
          <p:cNvPr id="29" name="Straight Connector 28"/>
          <p:cNvCxnSpPr/>
          <p:nvPr/>
        </p:nvCxnSpPr>
        <p:spPr>
          <a:xfrm>
            <a:off x="3532020" y="1954201"/>
            <a:ext cx="0" cy="1349383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27989" y="1954202"/>
            <a:ext cx="1" cy="2578287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27990" y="4532488"/>
            <a:ext cx="476303" cy="0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"/>
          <p:cNvGrpSpPr/>
          <p:nvPr/>
        </p:nvGrpSpPr>
        <p:grpSpPr>
          <a:xfrm>
            <a:off x="7104292" y="3621087"/>
            <a:ext cx="2143363" cy="1839576"/>
            <a:chOff x="6444208" y="915566"/>
            <a:chExt cx="1512168" cy="1177064"/>
          </a:xfrm>
        </p:grpSpPr>
        <p:sp>
          <p:nvSpPr>
            <p:cNvPr id="11" name="TextBox 10"/>
            <p:cNvSpPr txBox="1"/>
            <p:nvPr/>
          </p:nvSpPr>
          <p:spPr>
            <a:xfrm>
              <a:off x="6444208" y="1923678"/>
              <a:ext cx="1512168" cy="168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ffectLst>
              <a:outerShdw blurRad="127000" dir="5400000" sx="102000" sy="102000" algn="ctr" rotWithShape="0">
                <a:srgbClr val="000000">
                  <a:alpha val="7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b="1" dirty="0">
                  <a:solidFill>
                    <a:prstClr val="black"/>
                  </a:solidFill>
                  <a:latin typeface="Arial" pitchFamily="34" charset="0"/>
                  <a:ea typeface="Kozuka Gothic Pro L" pitchFamily="34" charset="-128"/>
                  <a:cs typeface="Arial" pitchFamily="34" charset="0"/>
                </a:rPr>
                <a:t>SUPERMUC (GER)</a:t>
              </a:r>
              <a:endParaRPr lang="en-US" sz="1200" b="1" dirty="0">
                <a:solidFill>
                  <a:prstClr val="black"/>
                </a:solidFill>
                <a:latin typeface="Arial" pitchFamily="34" charset="0"/>
                <a:ea typeface="Kozuka Gothic Pro L" pitchFamily="34" charset="-128"/>
                <a:cs typeface="Arial" pitchFamily="34" charset="0"/>
              </a:endParaRPr>
            </a:p>
          </p:txBody>
        </p:sp>
        <p:pic>
          <p:nvPicPr>
            <p:cNvPr id="12" name="Picture 6" descr="http://www.datacenterdynamics.com/sites/default/files/LRZ%20SuperMUC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44208" y="915566"/>
              <a:ext cx="1512168" cy="1008112"/>
            </a:xfrm>
            <a:prstGeom prst="rect">
              <a:avLst/>
            </a:prstGeom>
            <a:noFill/>
          </p:spPr>
        </p:pic>
      </p:grpSp>
      <p:grpSp>
        <p:nvGrpSpPr>
          <p:cNvPr id="6" name="Group 35"/>
          <p:cNvGrpSpPr/>
          <p:nvPr/>
        </p:nvGrpSpPr>
        <p:grpSpPr>
          <a:xfrm>
            <a:off x="118516" y="5982825"/>
            <a:ext cx="9843594" cy="1051408"/>
            <a:chOff x="179512" y="4011910"/>
            <a:chExt cx="8784976" cy="1008112"/>
          </a:xfrm>
        </p:grpSpPr>
        <p:sp>
          <p:nvSpPr>
            <p:cNvPr id="37" name="Rectangle 36"/>
            <p:cNvSpPr/>
            <p:nvPr/>
          </p:nvSpPr>
          <p:spPr>
            <a:xfrm>
              <a:off x="179512" y="4011910"/>
              <a:ext cx="8784976" cy="100811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http://imau.nl/files/logoimau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1520" y="4083918"/>
              <a:ext cx="864096" cy="403245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39" name="Picture 38" descr="http://2012.igem.org/wiki/images/8/85/LMU-Munich_logo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1520" y="4549570"/>
              <a:ext cx="864096" cy="403245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0" name="Picture 22" descr="http://www.researchspace.org/_/rsrc/1368030652209/project-updates/oxforde-researchseminar-contextualdatapublishingcidoccrm/Oxford_University_Logo.jpg?height=200&amp;width=20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67744" y="4083918"/>
              <a:ext cx="864096" cy="864096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1" name="Picture 24" descr="http://www.utrecht-network.org/en/images/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596336" y="4155926"/>
              <a:ext cx="1224136" cy="367328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2" name="Picture 2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20602" y="4515966"/>
              <a:ext cx="1611438" cy="44447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  <p:pic>
          <p:nvPicPr>
            <p:cNvPr id="43" name="Picture 26" descr="http://t0.gstatic.com/images?q=tbn:ANd9GcRVXvQUixZw1v4JWExOJBxtxOl2UGYatMnscwzOkMTRWbtGXSK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347865" y="4083919"/>
              <a:ext cx="1596130" cy="432047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4" name="Picture 31" descr="http://upload.wikimedia.org/wikipedia/en/thumb/e/ec/RSMAS-Logo.png/200px-RSMAS-Logo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148064" y="4083918"/>
              <a:ext cx="864096" cy="864096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5" name="Picture 2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331640" y="4083918"/>
              <a:ext cx="864096" cy="86409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  <p:pic>
          <p:nvPicPr>
            <p:cNvPr id="46" name="Picture 37" descr="http://www.scienceparkamsterdam.nl/typo3temp/pics/20f73d6f2f.jpg"/>
            <p:cNvPicPr>
              <a:picLocks noChangeAspect="1" noChangeArrowheads="1"/>
            </p:cNvPicPr>
            <p:nvPr/>
          </p:nvPicPr>
          <p:blipFill>
            <a:blip r:embed="rId15" cstate="print"/>
            <a:srcRect b="22746"/>
            <a:stretch>
              <a:fillRect/>
            </a:stretch>
          </p:blipFill>
          <p:spPr bwMode="auto">
            <a:xfrm>
              <a:off x="7596336" y="4587974"/>
              <a:ext cx="1224136" cy="332206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7" name="Picture 15" descr="http://www.vu.nl/nl/Images/VUlogo_EN_Wit_HR_RGB_tcm9-201385.png"/>
            <p:cNvPicPr>
              <a:picLocks noChangeAspect="1" noChangeArrowheads="1"/>
            </p:cNvPicPr>
            <p:nvPr/>
          </p:nvPicPr>
          <p:blipFill>
            <a:blip r:embed="rId16" cstate="print"/>
            <a:srcRect l="5890" t="6121" r="3730" b="6431"/>
            <a:stretch>
              <a:fillRect/>
            </a:stretch>
          </p:blipFill>
          <p:spPr bwMode="auto">
            <a:xfrm>
              <a:off x="6156176" y="4141037"/>
              <a:ext cx="1224136" cy="342455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48" name="Picture 41" descr="http://mymommakes6figures.net/images/UniversityMiamiLogo.png"/>
            <p:cNvPicPr>
              <a:picLocks noChangeAspect="1" noChangeArrowheads="1"/>
            </p:cNvPicPr>
            <p:nvPr/>
          </p:nvPicPr>
          <p:blipFill>
            <a:blip r:embed="rId17" cstate="print"/>
            <a:srcRect t="15120" b="16841"/>
            <a:stretch>
              <a:fillRect/>
            </a:stretch>
          </p:blipFill>
          <p:spPr bwMode="auto">
            <a:xfrm>
              <a:off x="6156176" y="4507072"/>
              <a:ext cx="1224136" cy="440942"/>
            </a:xfrm>
            <a:prstGeom prst="rect">
              <a:avLst/>
            </a:prstGeom>
            <a:noFill/>
            <a:ln w="3175">
              <a:noFill/>
            </a:ln>
          </p:spPr>
        </p:pic>
      </p:grpSp>
      <p:cxnSp>
        <p:nvCxnSpPr>
          <p:cNvPr id="56" name="Straight Connector 55"/>
          <p:cNvCxnSpPr/>
          <p:nvPr/>
        </p:nvCxnSpPr>
        <p:spPr>
          <a:xfrm>
            <a:off x="0" y="5903449"/>
            <a:ext cx="100806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4"/>
          <p:cNvSpPr txBox="1">
            <a:spLocks/>
          </p:cNvSpPr>
          <p:nvPr/>
        </p:nvSpPr>
        <p:spPr bwMode="auto">
          <a:xfrm>
            <a:off x="277283" y="2668581"/>
            <a:ext cx="635071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r>
              <a:rPr lang="nl-NL" sz="2600" dirty="0">
                <a:latin typeface="Arial Bold" pitchFamily="34" charset="0"/>
                <a:ea typeface="Arial Bold" pitchFamily="34" charset="0"/>
                <a:cs typeface="Arial Bold" pitchFamily="34" charset="0"/>
              </a:rPr>
              <a:t>#7</a:t>
            </a:r>
            <a:endParaRPr lang="en-US" sz="22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818954" lvl="1" indent="-314982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buFont typeface="Arial" charset="0"/>
              <a:buChar char="–"/>
              <a:defRPr/>
            </a:pPr>
            <a:endParaRPr lang="nl-NL" sz="22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1259929" lvl="2" indent="-251986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0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6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 bwMode="auto">
          <a:xfrm>
            <a:off x="9088887" y="5129221"/>
            <a:ext cx="832970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r>
              <a:rPr lang="nl-NL" sz="2600" dirty="0">
                <a:latin typeface="Arial Bold" pitchFamily="34" charset="0"/>
                <a:ea typeface="Arial Bold" pitchFamily="34" charset="0"/>
                <a:cs typeface="Arial Bold" pitchFamily="34" charset="0"/>
              </a:rPr>
              <a:t>#10</a:t>
            </a:r>
            <a:endParaRPr lang="en-US" sz="22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818954" lvl="1" indent="-314982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buFont typeface="Arial" charset="0"/>
              <a:buChar char="–"/>
              <a:defRPr/>
            </a:pPr>
            <a:endParaRPr lang="nl-NL" sz="22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1259929" lvl="2" indent="-251986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0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6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8516" y="2639455"/>
            <a:ext cx="871921" cy="50537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009504" y="5100095"/>
            <a:ext cx="871921" cy="505379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4" name="Content Placeholder 4"/>
          <p:cNvSpPr txBox="1">
            <a:spLocks/>
          </p:cNvSpPr>
          <p:nvPr/>
        </p:nvSpPr>
        <p:spPr bwMode="auto">
          <a:xfrm>
            <a:off x="3135101" y="1477948"/>
            <a:ext cx="846510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r>
              <a:rPr lang="nl-NL" sz="2600" dirty="0">
                <a:latin typeface="Arial Bold" pitchFamily="34" charset="0"/>
                <a:ea typeface="Arial Bold" pitchFamily="34" charset="0"/>
                <a:cs typeface="Arial Bold" pitchFamily="34" charset="0"/>
              </a:rPr>
              <a:t>10G</a:t>
            </a:r>
            <a:endParaRPr lang="en-US" sz="22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818954" lvl="1" indent="-314982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buFont typeface="Arial" charset="0"/>
              <a:buChar char="–"/>
              <a:defRPr/>
            </a:pPr>
            <a:endParaRPr lang="nl-NL" sz="22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1259929" lvl="2" indent="-251986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0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6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65" name="Content Placeholder 4"/>
          <p:cNvSpPr txBox="1">
            <a:spLocks/>
          </p:cNvSpPr>
          <p:nvPr/>
        </p:nvSpPr>
        <p:spPr bwMode="auto">
          <a:xfrm>
            <a:off x="6231070" y="1477948"/>
            <a:ext cx="846510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r>
              <a:rPr lang="nl-NL" sz="2600" dirty="0">
                <a:latin typeface="Arial Bold" pitchFamily="34" charset="0"/>
                <a:ea typeface="Arial Bold" pitchFamily="34" charset="0"/>
                <a:cs typeface="Arial Bold" pitchFamily="34" charset="0"/>
              </a:rPr>
              <a:t>10G</a:t>
            </a:r>
            <a:endParaRPr lang="en-US" sz="22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818954" lvl="1" indent="-314982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buFont typeface="Arial" charset="0"/>
              <a:buChar char="–"/>
              <a:defRPr/>
            </a:pPr>
            <a:endParaRPr lang="nl-NL" sz="22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1259929" lvl="2" indent="-251986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0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6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3532020" y="3224209"/>
            <a:ext cx="0" cy="1349383"/>
          </a:xfrm>
          <a:prstGeom prst="line">
            <a:avLst/>
          </a:prstGeom>
          <a:ln w="50800">
            <a:solidFill>
              <a:srgbClr val="FFC00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32020" y="3303585"/>
            <a:ext cx="635071" cy="0"/>
          </a:xfrm>
          <a:prstGeom prst="line">
            <a:avLst/>
          </a:prstGeom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5"/>
          <p:cNvGrpSpPr/>
          <p:nvPr/>
        </p:nvGrpSpPr>
        <p:grpSpPr>
          <a:xfrm>
            <a:off x="4008323" y="1677806"/>
            <a:ext cx="2143363" cy="1839576"/>
            <a:chOff x="3851920" y="1635646"/>
            <a:chExt cx="1512168" cy="1177064"/>
          </a:xfrm>
        </p:grpSpPr>
        <p:sp>
          <p:nvSpPr>
            <p:cNvPr id="7" name="TextBox 9"/>
            <p:cNvSpPr txBox="1"/>
            <p:nvPr/>
          </p:nvSpPr>
          <p:spPr>
            <a:xfrm>
              <a:off x="3851920" y="2643758"/>
              <a:ext cx="1512168" cy="168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ffectLst>
              <a:outerShdw blurRad="127000" dir="5400000" sx="102000" sy="102000" algn="ctr" rotWithShape="0">
                <a:srgbClr val="000000">
                  <a:alpha val="7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b="1" dirty="0">
                  <a:solidFill>
                    <a:prstClr val="black"/>
                  </a:solidFill>
                  <a:latin typeface="Arial" pitchFamily="34" charset="0"/>
                  <a:ea typeface="Kozuka Gothic Pro L" pitchFamily="34" charset="-128"/>
                  <a:cs typeface="Arial" pitchFamily="34" charset="0"/>
                </a:rPr>
                <a:t>CARTESIUS (NLD)</a:t>
              </a:r>
              <a:endParaRPr lang="en-US" sz="1200" b="1" dirty="0">
                <a:solidFill>
                  <a:prstClr val="black"/>
                </a:solidFill>
                <a:latin typeface="Arial" pitchFamily="34" charset="0"/>
                <a:ea typeface="Kozuka Gothic Pro L" pitchFamily="34" charset="-128"/>
                <a:cs typeface="Arial" pitchFamily="34" charset="0"/>
              </a:endParaRPr>
            </a:p>
          </p:txBody>
        </p:sp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51920" y="1635646"/>
              <a:ext cx="1512168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Content Placeholder 4"/>
          <p:cNvSpPr txBox="1">
            <a:spLocks/>
          </p:cNvSpPr>
          <p:nvPr/>
        </p:nvSpPr>
        <p:spPr bwMode="auto">
          <a:xfrm>
            <a:off x="6231070" y="4573592"/>
            <a:ext cx="846510" cy="47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r>
              <a:rPr lang="nl-NL" sz="2600" dirty="0">
                <a:latin typeface="Arial Bold" pitchFamily="34" charset="0"/>
                <a:ea typeface="Arial Bold" pitchFamily="34" charset="0"/>
                <a:cs typeface="Arial Bold" pitchFamily="34" charset="0"/>
              </a:rPr>
              <a:t>10G</a:t>
            </a:r>
            <a:endParaRPr lang="en-US" sz="22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818954" lvl="1" indent="-314982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buFont typeface="Arial" charset="0"/>
              <a:buChar char="–"/>
              <a:defRPr/>
            </a:pPr>
            <a:endParaRPr lang="nl-NL" sz="22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1259929" lvl="2" indent="-251986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000" dirty="0">
              <a:solidFill>
                <a:srgbClr val="0070C0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pPr marL="377979" indent="-377979" defTabSz="503972" hangingPunct="1">
              <a:lnSpc>
                <a:spcPct val="100000"/>
              </a:lnSpc>
              <a:spcBef>
                <a:spcPct val="20000"/>
              </a:spcBef>
              <a:buClr>
                <a:srgbClr val="00AFEA"/>
              </a:buClr>
              <a:buSzTx/>
              <a:defRPr/>
            </a:pPr>
            <a:endParaRPr lang="en-US" sz="2600" dirty="0"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GPU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722437"/>
            <a:ext cx="8763000" cy="4760912"/>
          </a:xfrm>
        </p:spPr>
        <p:txBody>
          <a:bodyPr/>
          <a:lstStyle/>
          <a:p>
            <a:r>
              <a:rPr lang="en-US" dirty="0"/>
              <a:t>Offload expensive </a:t>
            </a:r>
            <a:r>
              <a:rPr lang="en-US" dirty="0" smtClean="0"/>
              <a:t>kernels </a:t>
            </a:r>
            <a:r>
              <a:rPr lang="en-US" dirty="0"/>
              <a:t>for Parallel Ocean </a:t>
            </a:r>
            <a:r>
              <a:rPr lang="en-US" dirty="0" smtClean="0"/>
              <a:t>Program (POP) </a:t>
            </a:r>
            <a:r>
              <a:rPr lang="en-US" dirty="0"/>
              <a:t>from CPU to GPU</a:t>
            </a:r>
          </a:p>
          <a:p>
            <a:pPr lvl="1"/>
            <a:r>
              <a:rPr lang="en-US" kern="1200" dirty="0" smtClean="0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Many different kernels, fairly easy to port to GPUs</a:t>
            </a:r>
          </a:p>
          <a:p>
            <a:pPr lvl="1"/>
            <a:r>
              <a:rPr lang="nl-NL" dirty="0"/>
              <a:t>E</a:t>
            </a:r>
            <a:r>
              <a:rPr lang="nl-NL" dirty="0" smtClean="0"/>
              <a:t>xecution </a:t>
            </a:r>
            <a:r>
              <a:rPr lang="nl-NL" dirty="0"/>
              <a:t>time </a:t>
            </a:r>
            <a:r>
              <a:rPr lang="nl-NL" dirty="0" smtClean="0"/>
              <a:t>becomes virtually </a:t>
            </a:r>
            <a:r>
              <a:rPr lang="nl-NL" dirty="0"/>
              <a:t>0</a:t>
            </a:r>
            <a:endParaRPr lang="nl-NL" dirty="0" smtClean="0"/>
          </a:p>
          <a:p>
            <a:pPr eaLnBrk="1" hangingPunct="1"/>
            <a:r>
              <a:rPr lang="en-US" dirty="0" smtClean="0"/>
              <a:t>New bottleneck: moving data between CPU &amp; GPU</a:t>
            </a:r>
            <a:endParaRPr lang="nl-NL" dirty="0"/>
          </a:p>
          <a:p>
            <a:pPr marL="107950" indent="0">
              <a:buNone/>
            </a:pPr>
            <a:endParaRPr lang="en-US" kern="1200" dirty="0">
              <a:solidFill>
                <a:schemeClr val="tx1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  <a:p>
            <a:endParaRPr lang="nl-NL" dirty="0"/>
          </a:p>
        </p:txBody>
      </p:sp>
      <p:grpSp>
        <p:nvGrpSpPr>
          <p:cNvPr id="4" name="Group 3"/>
          <p:cNvGrpSpPr/>
          <p:nvPr/>
        </p:nvGrpSpPr>
        <p:grpSpPr>
          <a:xfrm>
            <a:off x="3530601" y="4528864"/>
            <a:ext cx="4213426" cy="2318628"/>
            <a:chOff x="5148064" y="1412776"/>
            <a:chExt cx="3461586" cy="2184385"/>
          </a:xfrm>
        </p:grpSpPr>
        <p:sp>
          <p:nvSpPr>
            <p:cNvPr id="5" name="Rectangle 4"/>
            <p:cNvSpPr/>
            <p:nvPr/>
          </p:nvSpPr>
          <p:spPr>
            <a:xfrm>
              <a:off x="5215276" y="1513594"/>
              <a:ext cx="436877" cy="369665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tx1"/>
                  </a:solidFill>
                </a:rPr>
                <a:t>CPU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357877" y="1479988"/>
              <a:ext cx="772936" cy="940966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h</a:t>
              </a:r>
              <a:r>
                <a:rPr lang="nl-NL" sz="1400" dirty="0" smtClean="0">
                  <a:solidFill>
                    <a:schemeClr val="tx1"/>
                  </a:solidFill>
                </a:rPr>
                <a:t>ost</a:t>
              </a:r>
            </a:p>
            <a:p>
              <a:pPr algn="ctr"/>
              <a:r>
                <a:rPr lang="nl-NL" sz="1400" dirty="0" smtClean="0">
                  <a:solidFill>
                    <a:schemeClr val="tx1"/>
                  </a:solidFill>
                </a:rPr>
                <a:t>memory</a:t>
              </a:r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48064" y="2857831"/>
              <a:ext cx="2049961" cy="739330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15276" y="3025860"/>
              <a:ext cx="436877" cy="369665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</a:rPr>
                <a:t>GPU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3453" y="2925043"/>
              <a:ext cx="907360" cy="604907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>
                  <a:solidFill>
                    <a:schemeClr val="tx1"/>
                  </a:solidFill>
                </a:rPr>
                <a:t>device</a:t>
              </a:r>
            </a:p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m</a:t>
              </a:r>
              <a:r>
                <a:rPr lang="nl-NL" sz="1400" dirty="0" smtClean="0">
                  <a:solidFill>
                    <a:schemeClr val="tx1"/>
                  </a:solidFill>
                </a:rPr>
                <a:t>emory</a:t>
              </a:r>
              <a:endParaRPr lang="nl-NL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60330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559512" y="2824225"/>
              <a:ext cx="403271" cy="33606"/>
            </a:xfrm>
            <a:prstGeom prst="rect">
              <a:avLst/>
            </a:prstGeom>
            <a:solidFill>
              <a:schemeClr val="bg1"/>
            </a:solidFill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652153" y="3093072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652153" y="3126678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652153" y="3160284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52153" y="3193890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52153" y="3227496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52153" y="3261102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52153" y="3294708"/>
              <a:ext cx="571300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93936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27542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761148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794754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28360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626724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61965" y="2723407"/>
              <a:ext cx="0" cy="100818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148064" y="1412776"/>
              <a:ext cx="2049961" cy="1310631"/>
            </a:xfrm>
            <a:prstGeom prst="rect">
              <a:avLst/>
            </a:prstGeom>
            <a:noFill/>
            <a:ln w="1651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98842" y="1950470"/>
              <a:ext cx="520912" cy="307777"/>
            </a:xfrm>
            <a:prstGeom prst="rect">
              <a:avLst/>
            </a:prstGeom>
            <a:noFill/>
            <a:ln w="1651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 smtClean="0"/>
                <a:t>Host</a:t>
              </a:r>
              <a:endParaRPr lang="nl-NL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98842" y="3126678"/>
              <a:ext cx="672685" cy="307777"/>
            </a:xfrm>
            <a:prstGeom prst="rect">
              <a:avLst/>
            </a:prstGeom>
            <a:noFill/>
            <a:ln w="1651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 smtClean="0"/>
                <a:t>Device</a:t>
              </a:r>
              <a:endParaRPr lang="nl-NL" sz="1400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7063601" y="2790619"/>
              <a:ext cx="235241" cy="0"/>
            </a:xfrm>
            <a:prstGeom prst="straightConnector1">
              <a:avLst/>
            </a:prstGeom>
            <a:ln w="1651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298842" y="2689802"/>
              <a:ext cx="1310808" cy="307777"/>
            </a:xfrm>
            <a:prstGeom prst="rect">
              <a:avLst/>
            </a:prstGeom>
            <a:noFill/>
            <a:ln w="1651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 smtClean="0"/>
                <a:t>PCI Express link</a:t>
              </a:r>
              <a:endParaRPr lang="nl-NL" sz="14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652153" y="1580806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652153" y="1614412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652153" y="1648017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52153" y="1681623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652153" y="1715229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52153" y="1748835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652153" y="1782441"/>
              <a:ext cx="705724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93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methods for CPU-GPU </a:t>
            </a:r>
            <a:r>
              <a:rPr lang="nl-NL" dirty="0" smtClean="0"/>
              <a:t>communication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smtClean="0"/>
              <a:t>Memory copies (explicit)</a:t>
            </a:r>
            <a:endParaRPr lang="nl-NL" dirty="0"/>
          </a:p>
          <a:p>
            <a:pPr lvl="1"/>
            <a:r>
              <a:rPr lang="nl-NL" dirty="0"/>
              <a:t>N</a:t>
            </a:r>
            <a:r>
              <a:rPr lang="nl-NL" dirty="0" smtClean="0"/>
              <a:t>o </a:t>
            </a:r>
            <a:r>
              <a:rPr lang="nl-NL" dirty="0"/>
              <a:t>overlap with GPU computation</a:t>
            </a:r>
          </a:p>
          <a:p>
            <a:r>
              <a:rPr lang="nl-NL" dirty="0"/>
              <a:t> </a:t>
            </a:r>
            <a:r>
              <a:rPr lang="nl-NL" dirty="0" smtClean="0"/>
              <a:t>Device-mapped </a:t>
            </a:r>
            <a:r>
              <a:rPr lang="nl-NL" dirty="0"/>
              <a:t>host memory </a:t>
            </a:r>
            <a:r>
              <a:rPr lang="nl-NL" dirty="0" smtClean="0"/>
              <a:t>(implicit)</a:t>
            </a:r>
            <a:endParaRPr lang="nl-NL" dirty="0"/>
          </a:p>
          <a:p>
            <a:pPr lvl="1"/>
            <a:r>
              <a:rPr lang="nl-NL" dirty="0" smtClean="0"/>
              <a:t>Allows </a:t>
            </a:r>
            <a:r>
              <a:rPr lang="nl-NL" dirty="0"/>
              <a:t>fine-grained overlap between computation and communication in either direction</a:t>
            </a:r>
          </a:p>
          <a:p>
            <a:r>
              <a:rPr lang="nl-NL" dirty="0"/>
              <a:t> </a:t>
            </a:r>
            <a:r>
              <a:rPr lang="nl-NL" dirty="0" smtClean="0"/>
              <a:t>CUDA </a:t>
            </a:r>
            <a:r>
              <a:rPr lang="nl-NL" dirty="0"/>
              <a:t>Streams or OpenCL command-queues</a:t>
            </a:r>
          </a:p>
          <a:p>
            <a:pPr lvl="1"/>
            <a:r>
              <a:rPr lang="nl-NL" dirty="0" smtClean="0"/>
              <a:t>Allows </a:t>
            </a:r>
            <a:r>
              <a:rPr lang="nl-NL" dirty="0"/>
              <a:t>overlap between computation and communication in different streams</a:t>
            </a:r>
          </a:p>
          <a:p>
            <a:r>
              <a:rPr lang="nl-NL" dirty="0"/>
              <a:t> </a:t>
            </a:r>
            <a:r>
              <a:rPr lang="nl-NL" dirty="0" smtClean="0"/>
              <a:t>Any </a:t>
            </a:r>
            <a:r>
              <a:rPr lang="nl-NL" dirty="0"/>
              <a:t>combination of the above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39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Which method will be most efficient for a given GPU kernel? Implementing all can be a large effort</a:t>
            </a:r>
          </a:p>
          <a:p>
            <a:r>
              <a:rPr lang="en-US" dirty="0" smtClean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performance model that identifies the best </a:t>
            </a:r>
            <a:r>
              <a:rPr lang="en-US" dirty="0" smtClean="0"/>
              <a:t>implementation:</a:t>
            </a:r>
          </a:p>
          <a:p>
            <a:pPr lvl="2"/>
            <a:r>
              <a:rPr lang="nl-NL" dirty="0"/>
              <a:t>What implementation strategy for overlapping computation and communication is best for my program?</a:t>
            </a:r>
          </a:p>
          <a:p>
            <a:pPr lvl="1"/>
            <a:endParaRPr lang="en-US" dirty="0" smtClean="0"/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230312" y="6065837"/>
            <a:ext cx="8382000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Ben </a:t>
            </a:r>
            <a:r>
              <a:rPr lang="nl-NL" sz="2000" dirty="0" smtClean="0"/>
              <a:t>van </a:t>
            </a:r>
            <a:r>
              <a:rPr lang="nl-NL" sz="2000" dirty="0"/>
              <a:t>Werkhoven, Jason Maassen, Frank Seinstra </a:t>
            </a:r>
            <a:r>
              <a:rPr lang="nl-NL" sz="2000" dirty="0" smtClean="0"/>
              <a:t>&amp;  </a:t>
            </a:r>
            <a:r>
              <a:rPr lang="nl-NL" sz="2000" dirty="0"/>
              <a:t>Henri Bal: Performance models for CPU-GPU data </a:t>
            </a:r>
            <a:r>
              <a:rPr lang="nl-NL" sz="2000" dirty="0" smtClean="0"/>
              <a:t>transfers, CCGrid2014</a:t>
            </a:r>
            <a:br>
              <a:rPr lang="nl-NL" sz="2000" dirty="0" smtClean="0"/>
            </a:br>
            <a:r>
              <a:rPr lang="nl-NL" sz="2000" dirty="0" smtClean="0"/>
              <a:t>(nominated for best-paper-award)</a:t>
            </a:r>
            <a:endParaRPr lang="nl-NL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230312" y="6065837"/>
            <a:ext cx="8382000" cy="951030"/>
          </a:xfrm>
          <a:prstGeom prst="rect">
            <a:avLst/>
          </a:prstGeom>
          <a:noFill/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609725"/>
            <a:ext cx="8763000" cy="4760912"/>
          </a:xfrm>
        </p:spPr>
        <p:txBody>
          <a:bodyPr/>
          <a:lstStyle/>
          <a:p>
            <a:r>
              <a:rPr lang="nl-NL" dirty="0"/>
              <a:t>Implicit </a:t>
            </a:r>
            <a:r>
              <a:rPr lang="nl-NL" dirty="0" smtClean="0"/>
              <a:t>Synchronization </a:t>
            </a:r>
            <a:r>
              <a:rPr lang="nl-NL" dirty="0"/>
              <a:t>and 1 copy </a:t>
            </a:r>
            <a:r>
              <a:rPr lang="nl-NL" dirty="0" smtClean="0"/>
              <a:t>engine</a:t>
            </a:r>
          </a:p>
          <a:p>
            <a:pPr lvl="1"/>
            <a:r>
              <a:rPr lang="nl-NL" dirty="0" smtClean="0"/>
              <a:t>2 POP kernels </a:t>
            </a:r>
            <a:r>
              <a:rPr lang="nl-NL" dirty="0"/>
              <a:t>(</a:t>
            </a:r>
            <a:r>
              <a:rPr lang="nl-NL" i="1" dirty="0"/>
              <a:t>state</a:t>
            </a:r>
            <a:r>
              <a:rPr lang="nl-NL" dirty="0"/>
              <a:t> and</a:t>
            </a:r>
            <a:r>
              <a:rPr lang="nl-NL" i="1" dirty="0"/>
              <a:t> buoydiff</a:t>
            </a:r>
            <a:r>
              <a:rPr lang="nl-NL" dirty="0" smtClean="0"/>
              <a:t>) </a:t>
            </a:r>
          </a:p>
          <a:p>
            <a:pPr lvl="1"/>
            <a:r>
              <a:rPr lang="nl-NL" dirty="0" smtClean="0"/>
              <a:t>GTX </a:t>
            </a:r>
            <a:r>
              <a:rPr lang="nl-NL" dirty="0"/>
              <a:t>680 connected over PCIe 2.0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pic>
        <p:nvPicPr>
          <p:cNvPr id="4" name="Picture 3" descr="gtx680-kernel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112" y="3193637"/>
            <a:ext cx="7818438" cy="43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1912" y="4465637"/>
            <a:ext cx="15240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Measured</a:t>
            </a:r>
            <a:endParaRPr lang="nl-NL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78312" y="4465637"/>
            <a:ext cx="15240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</a:t>
            </a:r>
            <a:endParaRPr lang="nl-NL" b="1" dirty="0"/>
          </a:p>
        </p:txBody>
      </p:sp>
      <p:sp>
        <p:nvSpPr>
          <p:cNvPr id="7" name="Down Arrow 6"/>
          <p:cNvSpPr/>
          <p:nvPr/>
        </p:nvSpPr>
        <p:spPr bwMode="auto">
          <a:xfrm>
            <a:off x="6716712" y="4401629"/>
            <a:ext cx="484632" cy="978408"/>
          </a:xfrm>
          <a:prstGeom prst="downArrow">
            <a:avLst/>
          </a:prstGeom>
          <a:solidFill>
            <a:srgbClr val="FFFF00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effectLst/>
              <a:latin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4708080" y="4999037"/>
            <a:ext cx="484632" cy="978408"/>
          </a:xfrm>
          <a:prstGeom prst="downArrow">
            <a:avLst/>
          </a:prstGeom>
          <a:solidFill>
            <a:srgbClr val="FFFF00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802312" y="3475037"/>
            <a:ext cx="0" cy="3810000"/>
          </a:xfrm>
          <a:prstGeom prst="line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11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MOVIE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About </a:t>
            </a:r>
            <a:r>
              <a:rPr lang="en-US" dirty="0" smtClean="0"/>
              <a:t>SIZE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~200 nodes in total per DAS generation</a:t>
            </a:r>
            <a:endParaRPr lang="nl-NL" dirty="0"/>
          </a:p>
          <a:p>
            <a:r>
              <a:rPr lang="en-US" dirty="0"/>
              <a:t>Less than 1.5 M€ </a:t>
            </a:r>
            <a:r>
              <a:rPr lang="en-US" dirty="0" smtClean="0"/>
              <a:t>total funding </a:t>
            </a:r>
            <a:r>
              <a:rPr lang="en-US" dirty="0"/>
              <a:t>per generation</a:t>
            </a:r>
            <a:endParaRPr lang="nl-NL" dirty="0"/>
          </a:p>
          <a:p>
            <a:r>
              <a:rPr lang="nl-NL" dirty="0"/>
              <a:t>Johan Cruyff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"</a:t>
            </a:r>
            <a:r>
              <a:rPr lang="nl-NL" dirty="0"/>
              <a:t>Ieder nadeel heb zijn voordeel"</a:t>
            </a:r>
          </a:p>
          <a:p>
            <a:pPr lvl="1"/>
            <a:r>
              <a:rPr lang="nl-NL" dirty="0"/>
              <a:t>Every disadvantage has its advantage</a:t>
            </a:r>
          </a:p>
          <a:p>
            <a:endParaRPr lang="nl-NL" dirty="0"/>
          </a:p>
        </p:txBody>
      </p:sp>
      <p:pic>
        <p:nvPicPr>
          <p:cNvPr id="1026" name="Picture 2" descr="Johan Cruijff uitsprak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2" y="5075237"/>
            <a:ext cx="134465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iv1.lisimg.com/image/921715/600full-johan-cruijff----en-un-momento-dado-pos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2" y="5113336"/>
            <a:ext cx="1371600" cy="195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5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Comes with spreadsheet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3" name="Picture 2" descr="spreadsheet_screensh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112" y="1798637"/>
            <a:ext cx="7787981" cy="4882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80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reasoning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798637"/>
            <a:ext cx="8763000" cy="4760912"/>
          </a:xfrm>
        </p:spPr>
        <p:txBody>
          <a:bodyPr/>
          <a:lstStyle/>
          <a:p>
            <a:r>
              <a:rPr lang="en-US" dirty="0" smtClean="0"/>
              <a:t>Reason </a:t>
            </a:r>
            <a:r>
              <a:rPr lang="en-US" dirty="0"/>
              <a:t>over semantic web </a:t>
            </a:r>
            <a:r>
              <a:rPr lang="en-US" dirty="0" smtClean="0"/>
              <a:t>data (RDF, OWL)</a:t>
            </a:r>
            <a:endParaRPr lang="nl-NL" dirty="0"/>
          </a:p>
          <a:p>
            <a:r>
              <a:rPr lang="en-US" dirty="0"/>
              <a:t>Make the Web smarter by injecting meaning so that machines can “understand” </a:t>
            </a:r>
            <a:r>
              <a:rPr lang="en-US" dirty="0" smtClean="0"/>
              <a:t>it</a:t>
            </a:r>
            <a:endParaRPr lang="nl-NL" dirty="0"/>
          </a:p>
          <a:p>
            <a:pPr lvl="1"/>
            <a:r>
              <a:rPr lang="en-US" dirty="0"/>
              <a:t>initial idea by Tim Berners-Lee in </a:t>
            </a:r>
            <a:r>
              <a:rPr lang="en-US" dirty="0" smtClean="0"/>
              <a:t>2001</a:t>
            </a:r>
          </a:p>
          <a:p>
            <a:r>
              <a:rPr lang="en-US" dirty="0"/>
              <a:t>Now attracted the interest of big IT </a:t>
            </a:r>
            <a:r>
              <a:rPr lang="en-US" dirty="0" smtClean="0"/>
              <a:t>companies</a:t>
            </a:r>
            <a:endParaRPr lang="nl-NL" dirty="0"/>
          </a:p>
          <a:p>
            <a:endParaRPr lang="nl-NL" dirty="0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297112" y="4447779"/>
            <a:ext cx="6478560" cy="2888943"/>
            <a:chOff x="557213" y="2759075"/>
            <a:chExt cx="8402637" cy="3960813"/>
          </a:xfrm>
        </p:grpSpPr>
        <p:pic>
          <p:nvPicPr>
            <p:cNvPr id="5" name="Picture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429125"/>
              <a:ext cx="3225800" cy="216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3430588"/>
              <a:ext cx="3624263" cy="241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488" y="2862263"/>
              <a:ext cx="2519362" cy="183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788" y="5008563"/>
              <a:ext cx="2571750" cy="171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50" y="5235575"/>
              <a:ext cx="2362200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738" y="2759075"/>
              <a:ext cx="2495550" cy="175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3" y="3851275"/>
              <a:ext cx="2781300" cy="209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2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0" y="3392488"/>
              <a:ext cx="2057400" cy="203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3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3992563"/>
              <a:ext cx="2100263" cy="143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5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Google Example</a:t>
            </a:r>
            <a:endParaRPr lang="nl-NL" alt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15362" name="Picture 2" descr="C:\Users\bal\Documents\google-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646238"/>
            <a:ext cx="8142288" cy="569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:\Users\bal\Documents\google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4" y="1646239"/>
            <a:ext cx="53625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WebPIE</a:t>
            </a:r>
            <a:r>
              <a:rPr lang="en-US" dirty="0"/>
              <a:t>: a Web-scale Parallel Inference </a:t>
            </a:r>
            <a:r>
              <a:rPr lang="en-US" dirty="0" smtClean="0"/>
              <a:t>Engine (SCALE’2010)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eb-scale </a:t>
            </a:r>
            <a:r>
              <a:rPr lang="en-US" dirty="0"/>
              <a:t>distributed </a:t>
            </a:r>
            <a:r>
              <a:rPr lang="en-US" dirty="0" err="1"/>
              <a:t>reasoner</a:t>
            </a:r>
            <a:r>
              <a:rPr lang="en-US" dirty="0"/>
              <a:t> doing full </a:t>
            </a:r>
            <a:r>
              <a:rPr lang="en-US" dirty="0" smtClean="0"/>
              <a:t>materialization</a:t>
            </a:r>
          </a:p>
          <a:p>
            <a:pPr lvl="1"/>
            <a:r>
              <a:rPr lang="en-US" dirty="0" smtClean="0"/>
              <a:t>Jacopo </a:t>
            </a:r>
            <a:r>
              <a:rPr lang="en-US" dirty="0" err="1" smtClean="0"/>
              <a:t>Urbani</a:t>
            </a:r>
            <a:r>
              <a:rPr lang="en-US" dirty="0" smtClean="0"/>
              <a:t>  + Knowledge </a:t>
            </a:r>
            <a:r>
              <a:rPr lang="en-US" dirty="0"/>
              <a:t>Representation and Reasoning g</a:t>
            </a:r>
            <a:r>
              <a:rPr lang="en-US" dirty="0" smtClean="0"/>
              <a:t>roup (Frank van </a:t>
            </a:r>
            <a:r>
              <a:rPr lang="en-US" dirty="0" err="1" smtClean="0"/>
              <a:t>Harmelen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044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 idx="4294967295"/>
          </p:nvPr>
        </p:nvSpPr>
        <p:spPr>
          <a:xfrm>
            <a:off x="925513" y="627063"/>
            <a:ext cx="8420100" cy="1260475"/>
          </a:xfrm>
        </p:spPr>
        <p:txBody>
          <a:bodyPr lIns="100794" tIns="50397" rIns="100794" bIns="50397"/>
          <a:lstStyle/>
          <a:p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Performance </a:t>
            </a:r>
            <a:r>
              <a:rPr lang="en-US" altLang="nl-NL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previous</a:t>
            </a:r>
            <a:br>
              <a:rPr lang="en-US" altLang="nl-NL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</a:br>
            <a:r>
              <a:rPr lang="en-US" altLang="nl-NL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state-of-the-art</a:t>
            </a:r>
            <a:endParaRPr lang="en-US" alt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78538" y="2107439"/>
          <a:ext cx="6133123" cy="4144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65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un 6"/>
          <p:cNvSpPr>
            <a:spLocks noChangeArrowheads="1"/>
          </p:cNvSpPr>
          <p:nvPr/>
        </p:nvSpPr>
        <p:spPr bwMode="auto">
          <a:xfrm>
            <a:off x="6457950" y="2752725"/>
            <a:ext cx="301625" cy="230188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00794" tIns="50397" rIns="100794" bIns="50397" anchor="ctr"/>
          <a:lstStyle>
            <a:lvl1pPr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nl-NL" sz="2000">
              <a:solidFill>
                <a:srgbClr val="C4BD97"/>
              </a:solidFill>
              <a:latin typeface="Calibri" pitchFamily="34" charset="0"/>
            </a:endParaRPr>
          </a:p>
        </p:txBody>
      </p:sp>
      <p:sp>
        <p:nvSpPr>
          <p:cNvPr id="57347" name="Title 1"/>
          <p:cNvSpPr>
            <a:spLocks noGrp="1"/>
          </p:cNvSpPr>
          <p:nvPr>
            <p:ph type="title" idx="4294967295"/>
          </p:nvPr>
        </p:nvSpPr>
        <p:spPr>
          <a:xfrm>
            <a:off x="1512888" y="627063"/>
            <a:ext cx="7832725" cy="1260475"/>
          </a:xfrm>
        </p:spPr>
        <p:txBody>
          <a:bodyPr lIns="100794" tIns="50397" rIns="100794" bIns="50397"/>
          <a:lstStyle/>
          <a:p>
            <a:r>
              <a:rPr lang="en-US" altLang="nl-NL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Performance </a:t>
            </a:r>
            <a:r>
              <a:rPr lang="en-US" altLang="nl-NL" sz="4000" kern="1200" dirty="0" err="1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WebPIE</a:t>
            </a:r>
            <a:endParaRPr lang="en-US" alt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sp>
        <p:nvSpPr>
          <p:cNvPr id="57348" name="Sun 5"/>
          <p:cNvSpPr>
            <a:spLocks noChangeArrowheads="1"/>
          </p:cNvSpPr>
          <p:nvPr/>
        </p:nvSpPr>
        <p:spPr bwMode="auto">
          <a:xfrm>
            <a:off x="6448425" y="5219700"/>
            <a:ext cx="300038" cy="230188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00794" tIns="50397" rIns="100794" bIns="50397" anchor="ctr"/>
          <a:lstStyle>
            <a:lvl1pPr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nl-NL" sz="2000">
              <a:solidFill>
                <a:srgbClr val="C4BD97"/>
              </a:solidFill>
              <a:latin typeface="Calibri" pitchFamily="34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648138" y="2475635"/>
          <a:ext cx="6780999" cy="470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6792913" y="2789238"/>
            <a:ext cx="346075" cy="46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792913" y="5303838"/>
            <a:ext cx="327025" cy="63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352" name="TextBox 12"/>
          <p:cNvSpPr txBox="1">
            <a:spLocks noChangeArrowheads="1"/>
          </p:cNvSpPr>
          <p:nvPr/>
        </p:nvSpPr>
        <p:spPr bwMode="auto">
          <a:xfrm>
            <a:off x="7138988" y="2605088"/>
            <a:ext cx="223996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nl-NL" sz="1500">
                <a:solidFill>
                  <a:srgbClr val="000000"/>
                </a:solidFill>
                <a:latin typeface="Calibri" pitchFamily="34" charset="0"/>
              </a:rPr>
              <a:t>Now we are here (DAS-4)!</a:t>
            </a:r>
          </a:p>
        </p:txBody>
      </p:sp>
      <p:sp>
        <p:nvSpPr>
          <p:cNvPr id="57353" name="TextBox 13"/>
          <p:cNvSpPr txBox="1">
            <a:spLocks noChangeArrowheads="1"/>
          </p:cNvSpPr>
          <p:nvPr/>
        </p:nvSpPr>
        <p:spPr bwMode="auto">
          <a:xfrm>
            <a:off x="7129463" y="5238750"/>
            <a:ext cx="24479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503238" eaLnBrk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50323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nl-NL" sz="1500">
                <a:solidFill>
                  <a:srgbClr val="000000"/>
                </a:solidFill>
                <a:latin typeface="Calibri" pitchFamily="34" charset="0"/>
              </a:rPr>
              <a:t>Our performance at CCGrid 2010 (SCALE Award, DAS-3)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2297112" y="6294437"/>
            <a:ext cx="609600" cy="4572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on changing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027237"/>
            <a:ext cx="8839200" cy="4760912"/>
          </a:xfrm>
        </p:spPr>
        <p:txBody>
          <a:bodyPr/>
          <a:lstStyle/>
          <a:p>
            <a:r>
              <a:rPr lang="nl-NL" dirty="0" smtClean="0"/>
              <a:t>WebPIE </a:t>
            </a:r>
            <a:r>
              <a:rPr lang="en-US" dirty="0" smtClean="0"/>
              <a:t>must </a:t>
            </a:r>
            <a:r>
              <a:rPr lang="en-US" dirty="0" err="1" smtClean="0"/>
              <a:t>recompute</a:t>
            </a:r>
            <a:r>
              <a:rPr lang="en-US" dirty="0" smtClean="0"/>
              <a:t> </a:t>
            </a:r>
            <a:r>
              <a:rPr lang="en-US" dirty="0"/>
              <a:t>everything if data changes</a:t>
            </a:r>
          </a:p>
          <a:p>
            <a:r>
              <a:rPr lang="nl-NL" dirty="0" smtClean="0"/>
              <a:t>DynamiTE</a:t>
            </a:r>
            <a:r>
              <a:rPr lang="nl-NL" dirty="0"/>
              <a:t>: maintains materialization after updates (additions &amp; removals</a:t>
            </a:r>
            <a:r>
              <a:rPr lang="nl-NL" dirty="0" smtClean="0"/>
              <a:t>) </a:t>
            </a:r>
            <a:r>
              <a:rPr lang="nl-NL" sz="2000" dirty="0" smtClean="0"/>
              <a:t>[ISWC 2013]</a:t>
            </a:r>
            <a:endParaRPr lang="nl-NL" sz="2000" dirty="0"/>
          </a:p>
          <a:p>
            <a:r>
              <a:rPr lang="nl-NL" dirty="0"/>
              <a:t>Challenge: real-time incremental </a:t>
            </a:r>
            <a:r>
              <a:rPr lang="nl-NL" dirty="0" smtClean="0"/>
              <a:t>reasoning, </a:t>
            </a:r>
            <a:r>
              <a:rPr lang="nl-NL" dirty="0"/>
              <a:t>combining new (streaming) data </a:t>
            </a:r>
            <a:r>
              <a:rPr lang="nl-NL" dirty="0" smtClean="0"/>
              <a:t>&amp; historic data</a:t>
            </a:r>
          </a:p>
          <a:p>
            <a:pPr lvl="1"/>
            <a:r>
              <a:rPr lang="en-US" dirty="0" err="1" smtClean="0"/>
              <a:t>Nanopublications</a:t>
            </a:r>
            <a:r>
              <a:rPr lang="en-US" dirty="0"/>
              <a:t> (http://</a:t>
            </a:r>
            <a:r>
              <a:rPr lang="en-US" dirty="0" smtClean="0"/>
              <a:t>nanopub.org)</a:t>
            </a:r>
          </a:p>
          <a:p>
            <a:pPr lvl="1"/>
            <a:r>
              <a:rPr lang="en-US" dirty="0" smtClean="0"/>
              <a:t>Handling 2 million news articles per day (</a:t>
            </a:r>
            <a:r>
              <a:rPr lang="en-US" dirty="0" err="1" smtClean="0"/>
              <a:t>Piek</a:t>
            </a:r>
            <a:r>
              <a:rPr lang="en-US" dirty="0" smtClean="0"/>
              <a:t> </a:t>
            </a:r>
            <a:r>
              <a:rPr lang="en-US" dirty="0" err="1" smtClean="0"/>
              <a:t>Vossen</a:t>
            </a:r>
            <a:r>
              <a:rPr lang="en-US" dirty="0" smtClean="0"/>
              <a:t>, VU)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9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Squirrel: scalable Virtual Machine deployment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143125"/>
            <a:ext cx="8763000" cy="4760912"/>
          </a:xfrm>
        </p:spPr>
        <p:txBody>
          <a:bodyPr/>
          <a:lstStyle/>
          <a:p>
            <a:r>
              <a:rPr lang="en-US" dirty="0" smtClean="0"/>
              <a:t>Problem with cloud computing (</a:t>
            </a:r>
            <a:r>
              <a:rPr lang="en-US" dirty="0" err="1" smtClean="0"/>
              <a:t>IaaS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startup time due to transfer </a:t>
            </a:r>
            <a:r>
              <a:rPr lang="en-US" dirty="0"/>
              <a:t>time for </a:t>
            </a:r>
            <a:r>
              <a:rPr lang="en-US" dirty="0" smtClean="0"/>
              <a:t>VM images from storage </a:t>
            </a:r>
            <a:r>
              <a:rPr lang="en-US" dirty="0"/>
              <a:t>node to </a:t>
            </a:r>
            <a:r>
              <a:rPr lang="en-US" dirty="0" smtClean="0"/>
              <a:t>compute 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512" y="4008943"/>
            <a:ext cx="8229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Scalable Virtual Machine </a:t>
            </a:r>
            <a:r>
              <a:rPr lang="nl-NL" sz="2000" dirty="0" smtClean="0"/>
              <a:t>Deployment Using </a:t>
            </a:r>
            <a:r>
              <a:rPr lang="nl-NL" sz="2000" dirty="0"/>
              <a:t>VM Image </a:t>
            </a:r>
            <a:r>
              <a:rPr lang="nl-NL" sz="2000" dirty="0" smtClean="0"/>
              <a:t>Caches, </a:t>
            </a:r>
            <a:r>
              <a:rPr lang="nl-NL" sz="2000" u="sng" dirty="0"/>
              <a:t>Kaveh Razavi </a:t>
            </a:r>
            <a:r>
              <a:rPr lang="nl-NL" sz="2000" dirty="0"/>
              <a:t>and</a:t>
            </a:r>
            <a:r>
              <a:rPr lang="nl-NL" sz="2000" u="sng" dirty="0"/>
              <a:t> Thilo </a:t>
            </a:r>
            <a:r>
              <a:rPr lang="nl-NL" sz="2000" u="sng" dirty="0" smtClean="0"/>
              <a:t>Kielmann</a:t>
            </a:r>
            <a:r>
              <a:rPr lang="nl-NL" sz="2000" dirty="0" smtClean="0"/>
              <a:t>, SC’13</a:t>
            </a:r>
          </a:p>
          <a:p>
            <a:r>
              <a:rPr lang="en-US" sz="2000" dirty="0"/>
              <a:t>Squirrel: Scatter Hoarding VM Image </a:t>
            </a:r>
            <a:r>
              <a:rPr lang="en-US" sz="2000" dirty="0" smtClean="0"/>
              <a:t>Contents on </a:t>
            </a:r>
            <a:r>
              <a:rPr lang="en-US" sz="2000" dirty="0" err="1"/>
              <a:t>IaaS</a:t>
            </a:r>
            <a:r>
              <a:rPr lang="en-US" sz="2000" dirty="0"/>
              <a:t> Compute </a:t>
            </a:r>
            <a:r>
              <a:rPr lang="en-US" sz="2000" dirty="0" smtClean="0"/>
              <a:t>Nodes,</a:t>
            </a:r>
          </a:p>
          <a:p>
            <a:r>
              <a:rPr lang="en-US" sz="2000" dirty="0" err="1"/>
              <a:t>Kaveh</a:t>
            </a:r>
            <a:r>
              <a:rPr lang="en-US" sz="2000" dirty="0"/>
              <a:t> </a:t>
            </a:r>
            <a:r>
              <a:rPr lang="en-US" sz="2000" dirty="0" err="1" smtClean="0"/>
              <a:t>Razavi</a:t>
            </a:r>
            <a:r>
              <a:rPr lang="en-US" sz="2000" dirty="0" smtClean="0"/>
              <a:t>, </a:t>
            </a:r>
            <a:r>
              <a:rPr lang="en-US" sz="2000" dirty="0"/>
              <a:t>Ana </a:t>
            </a:r>
            <a:r>
              <a:rPr lang="en-US" sz="2000" dirty="0" smtClean="0"/>
              <a:t>Ion, and </a:t>
            </a:r>
            <a:r>
              <a:rPr lang="en-US" sz="2000" dirty="0" err="1" smtClean="0"/>
              <a:t>Thilo</a:t>
            </a:r>
            <a:r>
              <a:rPr lang="en-US" sz="2000" dirty="0" smtClean="0"/>
              <a:t> </a:t>
            </a:r>
            <a:r>
              <a:rPr lang="en-US" sz="2000" dirty="0" err="1" smtClean="0"/>
              <a:t>Kielmann</a:t>
            </a:r>
            <a:r>
              <a:rPr lang="en-US" sz="2000" dirty="0" smtClean="0"/>
              <a:t>, HPDC’2014</a:t>
            </a:r>
            <a:endParaRPr lang="en-US" sz="2000" dirty="0"/>
          </a:p>
          <a:p>
            <a:endParaRPr lang="nl-NL" sz="2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306512" y="3932237"/>
            <a:ext cx="7620000" cy="1295400"/>
          </a:xfrm>
          <a:prstGeom prst="rect">
            <a:avLst/>
          </a:prstGeom>
          <a:noFill/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effectLst/>
              <a:latin typeface="Times New Roman" pitchFamily="18" charset="0"/>
            </a:endParaRPr>
          </a:p>
        </p:txBody>
      </p:sp>
      <p:pic>
        <p:nvPicPr>
          <p:cNvPr id="7171" name="Picture 3" descr="C:\Users\bal\Dropbox\slides\Europar2014\Kaveh\contrai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2" y="6370637"/>
            <a:ext cx="2133600" cy="8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bal\Dropbox\slides\Europar2014\Kaveh\eu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2" y="6218237"/>
            <a:ext cx="16002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bal\Dropbox\slides\Europar2014\Kaveh\fp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75" y="6218237"/>
            <a:ext cx="1343025" cy="109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6"/>
          <p:cNvSpPr txBox="1"/>
          <p:nvPr/>
        </p:nvSpPr>
        <p:spPr>
          <a:xfrm>
            <a:off x="1077912" y="6599237"/>
            <a:ext cx="2819400" cy="432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nl-NL" sz="4600" cap="all" spc="100" baseline="0" dirty="0" err="1" smtClean="0">
                <a:latin typeface="COMMIT"/>
              </a:rPr>
              <a:t>Commit</a:t>
            </a:r>
            <a:r>
              <a:rPr lang="nl-NL" sz="4600" cap="all" spc="100" baseline="0" dirty="0" smtClean="0">
                <a:latin typeface="COMMIT"/>
              </a:rPr>
              <a:t>/</a:t>
            </a:r>
            <a:endParaRPr lang="nl-NL" sz="4600" cap="all" spc="100" baseline="0" dirty="0">
              <a:latin typeface="COMMIT"/>
            </a:endParaRPr>
          </a:p>
        </p:txBody>
      </p:sp>
      <p:pic>
        <p:nvPicPr>
          <p:cNvPr id="7174" name="Picture 6" descr="C:\Users\bal\Dropbox\slides\Europar2014\Kaveh\Tamia_striatus_eat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427037"/>
            <a:ext cx="142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0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art: Copy-on-Write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4846637"/>
            <a:ext cx="8763000" cy="2514600"/>
          </a:xfrm>
        </p:spPr>
        <p:txBody>
          <a:bodyPr/>
          <a:lstStyle/>
          <a:p>
            <a:r>
              <a:rPr lang="en-US" dirty="0" smtClean="0"/>
              <a:t>Doesn’t scale beyond 10 VMs on 1 Gb/s Ethernet</a:t>
            </a:r>
          </a:p>
          <a:p>
            <a:pPr lvl="1"/>
            <a:r>
              <a:rPr lang="en-US" dirty="0" smtClean="0"/>
              <a:t>Network becomes bottleneck</a:t>
            </a:r>
          </a:p>
          <a:p>
            <a:r>
              <a:rPr lang="en-US" dirty="0" smtClean="0"/>
              <a:t>Doesn’t scale for different VMs (different users) even on 32 Gb/s </a:t>
            </a:r>
            <a:r>
              <a:rPr lang="en-US" dirty="0" err="1" smtClean="0"/>
              <a:t>InfiniBand</a:t>
            </a:r>
            <a:endParaRPr lang="en-US" dirty="0" smtClean="0"/>
          </a:p>
          <a:p>
            <a:pPr lvl="1"/>
            <a:r>
              <a:rPr lang="en-US" dirty="0" smtClean="0"/>
              <a:t>Storage node becomes bottleneck  </a:t>
            </a:r>
            <a:r>
              <a:rPr lang="en-US" sz="2000" dirty="0" smtClean="0"/>
              <a:t>[SC’13]</a:t>
            </a:r>
            <a:endParaRPr lang="nl-NL" sz="2000" dirty="0"/>
          </a:p>
        </p:txBody>
      </p:sp>
      <p:pic>
        <p:nvPicPr>
          <p:cNvPr id="4" name="Picture 2" descr="C:\Users\bal\Dropbox\slides\Europar2014\Kaveh\kaveh-C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2" y="1609725"/>
            <a:ext cx="8162045" cy="301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caching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2027237"/>
            <a:ext cx="8763000" cy="4760912"/>
          </a:xfrm>
        </p:spPr>
        <p:txBody>
          <a:bodyPr/>
          <a:lstStyle/>
          <a:p>
            <a:r>
              <a:rPr lang="en-US" dirty="0"/>
              <a:t>Only the boot working </a:t>
            </a:r>
            <a:r>
              <a:rPr lang="en-US" dirty="0" smtClean="0"/>
              <a:t>set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Cache either at:</a:t>
            </a:r>
          </a:p>
          <a:p>
            <a:pPr lvl="1"/>
            <a:r>
              <a:rPr lang="en-US" dirty="0" smtClean="0"/>
              <a:t>Compute node disks</a:t>
            </a:r>
          </a:p>
          <a:p>
            <a:pPr lvl="1"/>
            <a:r>
              <a:rPr lang="en-US" dirty="0" smtClean="0"/>
              <a:t>Storage node memory</a:t>
            </a: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42346"/>
              </p:ext>
            </p:extLst>
          </p:nvPr>
        </p:nvGraphicFramePr>
        <p:xfrm>
          <a:off x="2129894" y="2522536"/>
          <a:ext cx="672041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209"/>
                <a:gridCol w="33602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VMI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 of unique reads</a:t>
                      </a:r>
                      <a:endParaRPr lang="nl-NL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CentOS 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85.2 MB</a:t>
                      </a:r>
                    </a:p>
                    <a:p>
                      <a:endParaRPr lang="nl-NL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Debian 6.0.7 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24.9 MB</a:t>
                      </a:r>
                    </a:p>
                    <a:p>
                      <a:endParaRPr lang="nl-NL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Server 2012</a:t>
                      </a:r>
                      <a:endParaRPr lang="nl-NL" sz="2400" dirty="0" smtClean="0"/>
                    </a:p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195.8 MB</a:t>
                      </a:r>
                      <a:endParaRPr lang="nl-NL" sz="2400" dirty="0" smtClean="0"/>
                    </a:p>
                    <a:p>
                      <a:endParaRPr lang="nl-NL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5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dirty="0"/>
              <a:t>Small is </a:t>
            </a:r>
            <a:r>
              <a:rPr lang="nl-NL" dirty="0" smtClean="0"/>
              <a:t>beautiful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superior wide-area latencies</a:t>
            </a:r>
            <a:endParaRPr lang="nl-NL" dirty="0"/>
          </a:p>
          <a:p>
            <a:pPr lvl="1"/>
            <a:r>
              <a:rPr lang="en-US" dirty="0"/>
              <a:t>“The Netherlands is a 2×3 msec country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Cees de Laat, Univ. of Amsterdam)</a:t>
            </a:r>
            <a:endParaRPr lang="nl-NL" dirty="0"/>
          </a:p>
          <a:p>
            <a:r>
              <a:rPr lang="en-US" dirty="0" smtClean="0"/>
              <a:t>Able </a:t>
            </a:r>
            <a:r>
              <a:rPr lang="en-US" dirty="0"/>
              <a:t>to build each </a:t>
            </a:r>
            <a:r>
              <a:rPr lang="en-US" dirty="0" smtClean="0"/>
              <a:t>DAS generation </a:t>
            </a:r>
            <a:r>
              <a:rPr lang="en-US" dirty="0"/>
              <a:t>from scratch</a:t>
            </a:r>
            <a:endParaRPr lang="nl-NL" dirty="0"/>
          </a:p>
          <a:p>
            <a:pPr lvl="1"/>
            <a:r>
              <a:rPr lang="en-US" dirty="0"/>
              <a:t>Coherent distributed system with clear </a:t>
            </a:r>
            <a:r>
              <a:rPr lang="en-US" dirty="0" smtClean="0"/>
              <a:t>vision</a:t>
            </a:r>
            <a:endParaRPr lang="nl-NL" dirty="0"/>
          </a:p>
          <a:p>
            <a:r>
              <a:rPr lang="en-US" dirty="0"/>
              <a:t>Despite the small scale we achieved:</a:t>
            </a:r>
            <a:endParaRPr lang="nl-NL" dirty="0"/>
          </a:p>
          <a:p>
            <a:pPr lvl="1"/>
            <a:r>
              <a:rPr lang="en-GB" dirty="0"/>
              <a:t>3 CCGrid SCALE awards, numerous TRECVID awards</a:t>
            </a:r>
            <a:endParaRPr lang="nl-NL" dirty="0"/>
          </a:p>
          <a:p>
            <a:pPr lvl="1"/>
            <a:r>
              <a:rPr lang="en-GB" dirty="0" smtClean="0"/>
              <a:t>&gt;100 </a:t>
            </a:r>
            <a:r>
              <a:rPr lang="en-GB" dirty="0"/>
              <a:t>completed PhD theses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 descr="C:\Users\bal\Dropbox\slides\Europar2014\2x3N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284" y="1112837"/>
            <a:ext cx="2181224" cy="257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85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Cold Cache and Warm Cache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9218" name="Picture 2" descr="C:\Users\bal\Dropbox\slides\Europar2014\Kaveh\kaveh-warm-col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2" y="1934123"/>
            <a:ext cx="9067800" cy="530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DAS-4/VU </a:t>
            </a:r>
            <a:r>
              <a:rPr lang="nl-NL" dirty="0"/>
              <a:t>cluster </a:t>
            </a:r>
            <a:endParaRPr lang="nl-NL" dirty="0" smtClean="0"/>
          </a:p>
          <a:p>
            <a:r>
              <a:rPr lang="nl-NL" dirty="0" smtClean="0"/>
              <a:t>Networks</a:t>
            </a:r>
            <a:r>
              <a:rPr lang="nl-NL" dirty="0"/>
              <a:t>: </a:t>
            </a:r>
            <a:r>
              <a:rPr lang="nl-NL" dirty="0" smtClean="0"/>
              <a:t>1Gb/s Ethernet, 32Gb/s </a:t>
            </a:r>
            <a:r>
              <a:rPr lang="nl-NL" dirty="0"/>
              <a:t>InfiniBand</a:t>
            </a:r>
          </a:p>
          <a:p>
            <a:r>
              <a:rPr lang="en-US" dirty="0" smtClean="0"/>
              <a:t>Needs </a:t>
            </a:r>
            <a:r>
              <a:rPr lang="en-US" dirty="0"/>
              <a:t>to change systems software</a:t>
            </a:r>
          </a:p>
          <a:p>
            <a:r>
              <a:rPr lang="en-US" dirty="0"/>
              <a:t>Needs super-user access</a:t>
            </a:r>
          </a:p>
          <a:p>
            <a:r>
              <a:rPr lang="en-US" dirty="0"/>
              <a:t>Needs to do 100’s of small experiments</a:t>
            </a:r>
          </a:p>
        </p:txBody>
      </p:sp>
    </p:spTree>
    <p:extLst>
      <p:ext uri="{BB962C8B-B14F-4D97-AF65-F5344CB8AC3E}">
        <p14:creationId xmlns:p14="http://schemas.microsoft.com/office/powerpoint/2010/main" val="113369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Cache on compute nodes</a:t>
            </a:r>
            <a:br>
              <a:rPr lang="en-US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</a:br>
            <a:r>
              <a:rPr lang="en-US" sz="4000" kern="1200" dirty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(1 Gb/s Ethernet</a:t>
            </a:r>
            <a:r>
              <a:rPr lang="en-US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)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10242" name="Picture 2" descr="C:\Users\bal\Dropbox\slides\Europar2014\Kaveh\scale_vmi_1gbe_computedis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25" y="1874837"/>
            <a:ext cx="8048687" cy="47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8289" y="6658121"/>
            <a:ext cx="8246423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HPDC’2014 </a:t>
            </a:r>
            <a:r>
              <a:rPr lang="en-US" dirty="0" smtClean="0"/>
              <a:t>paper: Use </a:t>
            </a:r>
            <a:r>
              <a:rPr lang="en-US" dirty="0"/>
              <a:t>compression to cache all the important blocks of all VMIs, making warm caches always available</a:t>
            </a:r>
          </a:p>
        </p:txBody>
      </p:sp>
    </p:spTree>
    <p:extLst>
      <p:ext uri="{BB962C8B-B14F-4D97-AF65-F5344CB8AC3E}">
        <p14:creationId xmlns:p14="http://schemas.microsoft.com/office/powerpoint/2010/main" val="214572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951037"/>
            <a:ext cx="8763000" cy="4760912"/>
          </a:xfrm>
        </p:spPr>
        <p:txBody>
          <a:bodyPr/>
          <a:lstStyle/>
          <a:p>
            <a:r>
              <a:rPr lang="en-US" dirty="0" smtClean="0"/>
              <a:t>Computer Science </a:t>
            </a:r>
            <a:r>
              <a:rPr lang="en-US" dirty="0"/>
              <a:t>needs its own </a:t>
            </a:r>
            <a:r>
              <a:rPr lang="en-US" dirty="0" smtClean="0"/>
              <a:t>infrastructure </a:t>
            </a:r>
            <a:r>
              <a:rPr lang="en-US" dirty="0"/>
              <a:t>for interactive </a:t>
            </a:r>
            <a:r>
              <a:rPr lang="en-US" dirty="0" smtClean="0"/>
              <a:t>experiments</a:t>
            </a:r>
          </a:p>
          <a:p>
            <a:r>
              <a:rPr lang="en-US" dirty="0" smtClean="0"/>
              <a:t>Being organized helps</a:t>
            </a:r>
          </a:p>
          <a:p>
            <a:pPr lvl="1"/>
            <a:r>
              <a:rPr lang="en-US" dirty="0" smtClean="0"/>
              <a:t>ASCI is a (distributed) community</a:t>
            </a:r>
          </a:p>
          <a:p>
            <a:r>
              <a:rPr lang="en-US" dirty="0" smtClean="0"/>
              <a:t>Having a vision for each generation helps</a:t>
            </a:r>
          </a:p>
          <a:p>
            <a:pPr lvl="1"/>
            <a:r>
              <a:rPr lang="en-US" dirty="0" smtClean="0"/>
              <a:t>Updated every </a:t>
            </a:r>
            <a:r>
              <a:rPr lang="en-US" dirty="0"/>
              <a:t>4-5 </a:t>
            </a:r>
            <a:r>
              <a:rPr lang="en-US" dirty="0" smtClean="0"/>
              <a:t>years, in line with research agendas</a:t>
            </a:r>
          </a:p>
          <a:p>
            <a:r>
              <a:rPr lang="en-US" dirty="0" smtClean="0"/>
              <a:t>Other issues:</a:t>
            </a:r>
          </a:p>
          <a:p>
            <a:pPr lvl="1"/>
            <a:r>
              <a:rPr lang="en-US" dirty="0"/>
              <a:t>Expiration </a:t>
            </a:r>
            <a:r>
              <a:rPr lang="en-US" dirty="0" smtClean="0"/>
              <a:t>date?</a:t>
            </a:r>
            <a:endParaRPr lang="en-US" dirty="0"/>
          </a:p>
          <a:p>
            <a:pPr lvl="1"/>
            <a:r>
              <a:rPr lang="en-US" dirty="0" smtClean="0"/>
              <a:t>Size?</a:t>
            </a:r>
            <a:endParaRPr lang="en-US" dirty="0"/>
          </a:p>
          <a:p>
            <a:pPr lvl="1"/>
            <a:r>
              <a:rPr lang="en-US" dirty="0"/>
              <a:t>Interacting with </a:t>
            </a:r>
            <a:r>
              <a:rPr lang="en-US" dirty="0" smtClean="0"/>
              <a:t>applications?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2819400"/>
            <a:ext cx="3048000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9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 </a:t>
            </a:r>
            <a:r>
              <a:rPr lang="en-US" dirty="0" smtClean="0"/>
              <a:t>date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stick with same hardware for 4-5 years</a:t>
            </a:r>
            <a:endParaRPr lang="nl-NL" dirty="0"/>
          </a:p>
          <a:p>
            <a:pPr lvl="1"/>
            <a:r>
              <a:rPr lang="en-US" dirty="0" smtClean="0"/>
              <a:t>Cannot </a:t>
            </a:r>
            <a:r>
              <a:rPr lang="en-US" dirty="0"/>
              <a:t>afford expensive high-end processors</a:t>
            </a:r>
            <a:endParaRPr lang="nl-NL" dirty="0"/>
          </a:p>
          <a:p>
            <a:r>
              <a:rPr lang="en-US" dirty="0"/>
              <a:t>Reviewers sometimes </a:t>
            </a:r>
            <a:r>
              <a:rPr lang="en-US" dirty="0" smtClean="0"/>
              <a:t>complain that </a:t>
            </a:r>
            <a:r>
              <a:rPr lang="en-US" dirty="0"/>
              <a:t>the current system </a:t>
            </a:r>
            <a:r>
              <a:rPr lang="en-US" dirty="0" smtClean="0"/>
              <a:t>is out-of-date </a:t>
            </a:r>
            <a:r>
              <a:rPr lang="en-US" dirty="0"/>
              <a:t>(after &gt; 3 years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Especially in early years (clock speeds increased fast)</a:t>
            </a:r>
          </a:p>
          <a:p>
            <a:r>
              <a:rPr lang="en-US" dirty="0" smtClean="0"/>
              <a:t>DAS-4/DAS-5: accelerators added during the project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 descr="http://1.bp.blogspot.com/-DKVxrIfTSao/TrLT-DzSXwI/AAAAAAAAAXc/cRBKZ8eAA7I/s320/expiration+date+mil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00" y="122238"/>
            <a:ext cx="269822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size matter?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Reviewers seldom reject our papers for small size</a:t>
            </a:r>
          </a:p>
          <a:p>
            <a:pPr lvl="1"/>
            <a:r>
              <a:rPr lang="en-US" dirty="0" smtClean="0"/>
              <a:t>``This </a:t>
            </a:r>
            <a:r>
              <a:rPr lang="en-US" dirty="0"/>
              <a:t>paper appears </a:t>
            </a:r>
            <a:r>
              <a:rPr lang="en-US" u="sng" dirty="0"/>
              <a:t>in-line with experiment sizes in related SC research </a:t>
            </a:r>
            <a:r>
              <a:rPr lang="en-US" dirty="0"/>
              <a:t>work, if </a:t>
            </a:r>
            <a:r>
              <a:rPr lang="en-US" u="sng" dirty="0"/>
              <a:t>not up to scale with current large operational supercomputers</a:t>
            </a:r>
            <a:r>
              <a:rPr lang="en-US" dirty="0" smtClean="0"/>
              <a:t>.’’</a:t>
            </a:r>
          </a:p>
          <a:p>
            <a:r>
              <a:rPr lang="en-US" dirty="0" smtClean="0"/>
              <a:t>We sometimes do larger-scale runs in clouds</a:t>
            </a:r>
            <a:endParaRPr lang="nl-NL" dirty="0"/>
          </a:p>
          <a:p>
            <a:endParaRPr lang="nl-NL" dirty="0"/>
          </a:p>
        </p:txBody>
      </p:sp>
      <p:sp>
        <p:nvSpPr>
          <p:cNvPr id="4" name="AutoShape 2" descr="data:image/jpeg;base64,/9j/4AAQSkZJRgABAQAAAQABAAD/2wCEAAkGBhMSERQUExQWFRUWFRoZFBgYFxgYHRkXGBgXHhwVGB8YGyceGBsjGRkdHzAgJCcpLiwsGB4xNTAqNSYsLCkBCQoKDgwOGg8PGjAlHyQsLCwuNiopKiw0NiwsKjQsLzUwLCwsLCwsKTAuLCwsLCwsNC8sLywqLCwsLTAsLCwsLP/AABEIAMwA9wMBIgACEQEDEQH/xAAcAAABBAMBAAAAAAAAAAAAAAAAAQQFBgIDBwj/xABCEAACAQIEAwYDBQYEBgIDAAABAgMAEQQSITEFQVEGEyJhcYEHMpEUI0JSoTNDYnKCsQiSwdEkU7Lh8PE0YxUWRP/EABsBAQADAQEBAQAAAAAAAAAAAAADBAUCBgEH/8QAMxEAAQMCBAMGBQUAAwAAAAAAAQACAwQRBRIhMUFR8BMiYXGR0TKBobHhBiNSwfEUM0L/2gAMAwEAAhEDEQA/AO37UoNLSEURLRSA0tERRRRREUUUURFFFFERRRRREUUUURFFFFERRSXqu8f+IfD8Ffv8TGGH4FOd/wDKlyPeiKx0Vw/tF/iN3XA4a52Ek58+UaG5uNrsN9qp+M7Tccx1+8nkjQkmwPcKBr4bIAzDXnfbWu2sc42aFy5zW6kr0bxPtNhMN+3xEMXQPIqn6E35U1HbvhxQuMbhso3PfJ/vXnTC9hE1M0jOx1NtNTzJNyT508XsXhR+Bj6u3+lWhQynkFWNXGF6J4X2mwmJJGHxEMpG4SRWP0BvUnXl/FdjowM2HLQyrqjB239b3HqKufw6+MsiSjB8UPiuFSc6EE7LLbQg3Fn9L9ahmgfF8SlimbJ8K7bRSBqWoFMiiiiiIoJpCaAKIktRWVFERRRRREhFANLSEURLRWN6yoiKKKKIiiiiiIoopGYAXOgG9ES0l6o/af4ycOwd173v5AbZIbPYjfM18ot0vfyrmnEvjBxXH+HCRrhYzu48Tc/3jAD/ACreumtLjYBfCQBcrtfaPtjg8AmbFTpHf5V+Z22+VFuzbjUDS+tq5Vxz/EK7sY+H4Ut0eW5O+4jTla2pbntVLw3Y8M3eYqV55DqxLHX1J8TfUVPYfDJGMqKFHQC1Xo6Bx1ebKm+saPh1UNxLG8Yx9/tWJaOM3BjDZVIPIpHYMP5jWrB9hYF+ctIfXKP01/WrHTbHY9IlzNfXRVAuzHoo5mrraWGMXP1VQ1Eshs36JcJw6KL9nGq+YABPqdzWnE8chRipa7DcKrPb+bKDb3qLx3aMvh3aEZXDBXD+Exgm2cjp58vatuCwbQhEUKVsTK5JzFuZ89etVKvEBAAIwDfXwWvheDurnOMhIDdDxNynmL4/BHEJS4ZW+XLqWI5D/va1NouOTNqMK2TcXkUNb+U/6movD8M7/wC0PGBlEoeAkaGRR4/VWIA+nSpGXibmJJIo+8LEXW9iu97+jaGq1VX1DWsc0WDuauYbhFHM+Vkricn8eI5i17p/gOLpKSourr8yOLMB16EeYvuKZdp+ADER5lH3qjw/xD8h/wBPP1NNe0S5Y1nHhkiIIPkTYp5jX/y9WRWuAau0dQKyIh414rNxWgOG1Aaw3B1Hl4qZ+CHxMMluH4pvGo/4Z2OrBf3LX1zAfL1AI5C/Z68ldsOFGKVcRFdbsCSpIKyDUOCNievUedd6+FHxDHE8NlkIGJhAEw/MDtKPXmORB5EVmyxmNxaVJG8PaHBXukvSb0tqjXaAKWiiiIooooiKKKKIiiiiiIrG1qyooiQGlpCKq3ar4l4Hh4ImlzSD91HZ39wDZfViKIrVUdxrtFhsImfEzRxLyzsAT5KN2OmwBNcI7R/HzG4kmPBRDDgmwa3eykX0I0yrccrG19+dVeLsviMTIZcZK5Zt8zZ3O+5Nwv6+gqWOJ8hs0KN8jWfEV0ztL/iHiBMeAgaZ9leQFVvbdUHjb0OWqFxXF8V4nrip2SI/u/lW24+7Xe3V9aluH8IigFo0A6ncn1J1p5WlHQAavKoSVhPwBQnDuyGHi1K943V9R/l2+t6mgKZYzjUMRys135IoLMfYUwxnF8SBmjgGUakMwzsPILov1P8ApUzp6en7pIC+RUlVVXcxpdbwU7TbiGPWGMu2w0AG7MdlHmazwmJEkaut7MoYX315HzqP7Tj7kNySWN29A2v96nleWxlzeV1XhYHSNY7QXsVHYxMZcy9+qBRmyW8IsPlJ5+p/SteDnWXFLOAbSQkAG+joVzAX02O401NPOP4dpMOyoC1yug3IuL2qN4nxmUSw95EIk7wFLkXC2KtmtoNGvbS1q8uyd00LxI7U7Be7qaKOhrIXQRnKLZjw1Nk8x3DjiIy4UxS2ZRci7KfwPbkf03pOB8UaSFgReWIZWUm1yNvS9reoNacPh3nnxDwykZe7EZveNvD4lPlcctr3pyeAYgOJlkj74+FxlITLbXzY3trptXLKGaSMEC43HspJMYpYKkm5Dr5Xbajg7TS48ttFGjiMGRnjd8PILkopIzNa1sp8LXNPoHmgI7xGfvVzkRrcrL+JbDQX0Prepbh/BEjTK33jF+8YsB85tdgPw7Vm/GEz93HmmlO0cSl297aDfma1RQNERbM7Tz2XnDjEn/IEtOwBwvewtm8wmQwMk5XvV7uMENkJBZyNs1tAt+W5qbrdHwDiDLmGFReivOoY+yqVB/qqIfjsaMySh45VbK0JUl8w5C2hBGoYG1iDVmldTQtyRn1VGtfV1cnaTC5Ogt7BPMXgllRkYeFhY+XQ+oOo9KqfAO0svCZyADmifMh0AcHR42593Itjv4WRTyNS2KnxM+i/8PH/AJpD9NF+pNRPG+CQrD8x738JJLM5/Lbc38qz6ythkcGs1PNa1Jg1WyJ0sgyi19TY/j5r0n2O7Xw8RwwnhuBmKujWzI4tdWsehB9CKna86dgPik2Gx6rik7tJVWLFMbr94miYh1I8L2srnmLHlY+ila9V1XS0UUURFFFFERRRRREUUVEdou1mFwMfeYmZYx+EHVm8lUat7URS9VTtn8ScHw1bTPmlt4YUsXN9iReyDza3leuWdpPjfjMaWh4bE0KHQyGxlt/0Rcxux5giqngexN2L4mQuzG7AEm5O5Zjqx58vWpooHyfCFFJMyP4infab4vcS4ixjhLQRnaKAnMRp87gZj52yjXaonhPYdz4pmyD8q2J9CTp/erhhcGka5Y1CjoBb69a3VpxULW6v1VCSscdG6Jtw/hEUItEgXrzJ9zqfSnNYRzKflYG29iDb6VD4XjM+IGeNYkQk5S+ZiwBtqFtl26/XeppaiKnaMxsOC+U1JPWPLYhcqWxWKWNC7kKq7k1CYztEkkUyx94riFnQlcuZR+JOe3OsOM8RcRvHiIwquuUSISyhuWYEAjW3WsLfaII5EsJUF16ZhoyH+E2t9Kz6jEWgtLDdp0K1qPBJJO0Y8ESNFwDxRFicLh8mXLmktsczEN+JiTe2tbOJtK0scSuI0kBGcC7Zh+AcgSNjTjBcPglwrCJAgkUg6ahuhvr4W/tTR5Vlwn3jBGGjEm2SVNOu+YX96y56UUzmSO7wO69DSYi7EIZoI/2y0d22nmrBhsOsaKi/KoAHoKyliDKVYXBBBB5g8qa8FxpmgjkYWJXXlqDYn0Nr+9Pa9Y2xaLbL89dcON91Ax8OxEHhjyzR/gDNlZR+W9iGFB4LLO6NiMgjQ3Ea+K5/iJt9KnqKpDDqcP7QN1Wm7GKx8PYF/d64pEQAWAAHIAWpriOIAOsSK0szfLHGLsfM8lXzNRXHu0yRjJG3iJAdwMwjUnVuhboL/wDfrHZjs3h8JEO58RcAvMdXl55mPTW4GwvXFVWiPus3UNPSGTvP2VY4b8OpZ7NjpLKf/wCeE2FtdJH3bfYWGm9XXhfB4MMmSCJIl5hFAv5sd2Om5vTXtPx37JhzKEMjFlSNAbZpHNlW/IX51DR9mMZiVvjcY8d94cLaNV/hL6s/1+tYr3ukN3FazWNYLNCt9U34h9ni6DFwj76EeMAXMsI1ZP5l+Ye450+7JcVkzTYPEG82GIs5/ewt8kvrbRrcxVjqMjgVMx5YQ5psQuU9n+zOKx0aShkw8D6g6SSMt+Q+VOY11HSrLHheG8JsWYNOR8zXlnf+UC5UG3IAVWOKR4rB4yTBQTNDhZAZ4sii6hjZokYjwDMSdNtOtY4Th6R3KjxN8zsSzMerMdTVFmBVNa8mWXLFfQN3I8fzdKzF3X793O8dh8lAfEeY4uT7UuGaFQoVyzLnccnZV0W2299R0rqHwF7cnE4ZsHM15cOAYyd2g0AG9yUbS/Rk86qroCCCLgixHUHlVHwGPl4RxFJohcI11BJAkjPzIT6G19bEA2rekoGUkbWRXyjTXVZkNSZnHNuvXNFMeCcYixUEc8LZo5FDKf7g9CDcEciDT6qytIooooiKh+0Ha3CYFc2Jnji0JCk3ZgN8qjxN7DnUljMSI43kbRUVmPooJP6CvJPBcKuOxU0sxJJJkK3JuWbYnew2+ldsYXuDQuXuDGlxXRe1Hx9nnYw8MhZb/vXUM5G10TVV5atffYVTYOzE2IkM2Old3bUgsWY+TNyHkP0qy4fDJGuVFCjoBatta0VC1urtVmSVjnaN0WrDYVI1CooVRyAt/wC623qJx/F2JaPDrncaMx0RD0J5nyFQvGeJytCYpiI3uCxXaSK9jl8wTcrzt7V26shYSwHUDZdNoKh7BMWnKTa5U4/aXDi/jLBdyqsyj1Ki30pnxGb7TIsStaEIryEGxcN8qjnl604ibu8kccZ7vL8wIsBr7kn051BcMlUIZVK3ilcZNAxgY3Itv4Tdh6Gsn/nTVTHsaLaXFl6R+E02HTRPldmF7OuLDz8Rqs8Aj4aaWb7P92LgWYLZAdWAPzE2B1/1p3gH7tniQgLKplwxO1mFytv4TrbpTni+D7+HKhBuVYXNgwGtrjrTUwSSsIJQkdkzwGO5MZjIAvfcaj6VWgcKmLsXHX/yrtZC7DKoVUTSWW7xvpqeFtvBPWhP2d0nfvPC2ZrAW3tb0qP4ThZooo5I4+8WRPEoYCzKbB/EfxJa46in8fAZJLfaZc6j92gyqSPzHdh5VOR6aDbpytV2lwx2Rwm48lmYjjrTNG+kuMgtc8b8+aieAYaRe9Lp3au+ZFJBIJHivbQAnWt7cDhMhkKAsTfUkjMBbNl2v52p+aZ4/iscI8Z8R+VFF2b0A/8AVbAjjjjDTsOa826WSaUuG7uXinlNMXxSOM5SbvyRRmb6DUDzNR7STzfN9xH+VTdyNfmbZNOQ186dcC4d3zGPCR57H7xgbKD1dzufIZm8qyKvGY4gcmtuJ0C36T9OvcBJVuyN5cT8uvJaJMViZPlCwjq3jf6Dwj6mmuKwcajNiJmcdHfKptyCrYH0savOH+HUjftsRkFtVhXUH+eTf2QVKRcE4dw1TM+RD/zZWzufJS1zy2Ue1eQqf1H2hytcXE8Gi3XyutxkNBSj9mLMeb/b/FQsJ2ZxOLjMcGG7qJhYyTL3a201RbZ2Ouhta4q49leInAj7DjZFUxIWw8rHKkkA3ALaBk5qTfLY7C9M8f8AESaa4wUWVf8Anzi1xfeOMatcagsR5iqpxfs+cUC080kspHhdm0U9FQeFV02FaWGUuIzkySsDGcjv16eSx6/Eo5HDMbnbQaAK7doMVJxOFoMGg7liM+KkuqDI17wj5pGBHzjw6aE1YOCcdgnBSLERzvGFEhQg3Nh49DsTzBI86ovZmPEcVWSPFTLFDAwjfCwAx5gAMpc3J7s2IFt7Hawq1Y7sFh3aJos+GaNSl8ORGWjbdGIFyPPfU1dItoVEDfUJnx2ZU4vgTGQZWSSOdFF27ggFXe3yqr9d76bGrczAAkmwG5PL1qnT8VwXDc0WFi73ENq6obsTqQ08rXyi5O5J10FVTiiT41r4yUlL6QRkrGOl+bnzPtU8VNJN8I0UMk7IviOqle1vGYMTjMP9nkWXuope8ZDmUZzHlUsNPwtzptWuDDqihUUKo2AFhWyt+nh7FmW6xZ5e1fmsimvEuGpOhRxpyPNT1HnUVju0Eq5mSK0UbqrO5IzXYA5B013qfqQObJdq4LXMsUz+GfbSThGL+yYlv+ElbRjtGx0EoPJTsw5b8tfRStfavOHHODriIip0Yao3Rv8AY7Grp8Du3LyK3DsTcTQD7kndolsCh6lNLdVPlesSpg7J2mxWtBN2jdd11yigUVVVhV74h5//AMXjcl832aS1t7ZTe1vK9eXex8uScP8AhNkbyz7H/MAPevYLoCCDqDoR5V5b7cdlBwzickJ/+POpMR6RudvVHFvQA86lhdleCo5RdhCs9FR3A8cZI8r/ALSM5ZPMjZvRhr9aka9E1wcLhYbgWmxUFwAf8OhvctdmPVmJJ289PasOF4RJ5Z3kUNlcxKDsqgC9h1JO9JBOIJmhfRWYvCx2IY3KX6hiaXE8DBdnWSSLOLSBDYN5n2ryEThS1LjML7r9IqIn4nhsbaUjS1xfkFjHijFBIBZmguLX3Uao3ulvoaZzcYw0kYaeIrmBy5kJv/IwH+1aOF8GEksqxzOFjAVWHiBU3umumhJq3YbCrGgiRMwjABuQBf33O9W4sPEt5NgdR7LJnx2WANgsHFoyuvqDbj1ooHhfBsSkIAlRFOoDqSY817KLmx96mOH8JEJYsxeQ6O7bm3ID8K35U6xo+6uQQSw0Ov5qzlm8XjQqC1r3BsT1ttWxFTwxOzNGvNebnrKidgje8kDhwRRWTWDFbahQ1/UgW/WlQDNlsb5M2+/lVzMFRylROMxUjkpD4VBs8hF7HmqA7nzOg8zscK4ETKIoULzOMzO5Oi7Z5GOoF9gN+Q3s34Q+XvYhGTkmY6EaBtQDfc2O/UVY/hxirY3GKUJaXu2GvyqpdWHsWH1rw+LVc5bI7+Ow4b2/K/QaOGGipGSwC73buI28vsprBfDWDQ4l3xB3y3McYI6Kpuw/mZql8bxnB4BFQlI/yRRrdj/KiC59bVF9s+10kBSDDJmmkLDObZYwtsxsfmaxsBtf0sanhMMgzSXYsSTM76uWG+Y899ANOWlYeGYLUYqO1qpCGcPwNgsutxDsnfyd4qZ4p21xU11w6Lh0P7ySzyeqoDlX+on0qvrwlTJ3srPPL+eVsxGt7KPlUeg0p9GwILFWVQLgkjUeQFJGxNvu3sbWOnPmR0r31DhVFQj9lmvM6n1Xnpqqeb4is1jJ2FY1jO5WZQFZrKQLc8wPiH1/SspWC5bhrsLhQNfO9aoeFULCmDQzQ4hcVhGVZQMrq98ki9Hym+n+g2tWeN4jxPFaTYlYYza6YcFSf6j4hfbcjyp7yBsRe+h33rEyakBWa2jFdgennVZ9NC52chTtnla3ICtOB4ekS5UAA3J5knmxO5reRao7juNywDIfFJIqJcbHW5I8gb/SssPNMs5hms5a7Rsgt4QbNnB2tca1KJWtOUDRcGNxGY7rVxDFStKsEXhuueSS18q3IAXlmJB3rHgmJYF4JWJkjJIJ3eNjcN5728tKlMTIFDNqQoJ21NqqnD+Mh3afK0s7DIkaK1o13ysxFr33Ou9cPdkeCTv9uvmumNztIA/1S3aiQdyqsQA8qKSSAAA2Yk35WU1rPHHlcJhUDKDZ5XByDyFiCx/886kMMpkRTNEqvcnKbPlOoBB2vb+9OgK7yOccwNgbea4zBosRqLpagZMScPxfATr4SZUDHyz5Wv8A0OR9Knqo3bPioaeMR6tCTcjXxEqQvnYj9airbdkbqWkv2mi9cUVqwrkohYWYqCw6EjUfWisJa621zn44dkftfDzMgvLhbyL1MdvvF+gDf0+ddGrF1BBBFwdx1HSiLybwnihypONSngnH5o/z+ZG/1q6KwIBGoO1VbtPwI8K4pLAR9w5vHfYxOfDudcpuhJ3sTzqQ7P4jKXw7HWPWPziO3+U6fStmkluLHo/n7rKqY7HTofhSOO4fHMuSRQw/seoO4NRsfZSIaNJM6/kaQ5foAKm6KtvhjebuAKgZNJGCGuIutcGHVFCooVRsALCtxg8RIbKT82xF+pHKsQaxeJCblBfnvrXTm8lwDzWuaQtDc2v3gXTY2B1/X9K2cS+WT+Yf9RrMkEWIFtLDkLX6etNcZxSNSVY5mOuRQWb6LqB5mwrh3dBLiu2gvcGtFz4J5P8At384xbz8Q/2NMeJ8SSAl5Da0QsBuTmGgHWmmJxU034FiHVvE4v0CnKvuT6U3GHggOZ9XbQM93dj0Uan2UVkz4nGzux94r0VL+n6mXvzdxvHN7e9lt4RAxMzuLSPMWK8wv4V87Wp/wSbLxPD5fnbESKRzMbIxJ9AQD7CnvCuzmKxLB+5EK8pZgQx0tdY1OY/15eW9XDgnYvD4d+98Us9rd651sOShbKo8gPW9eIr8TgAe1xu5wIsNdxbU7f2vSTSRsgFPDqBx+d/mfoq/21wR0xAIBhxGVgVuckxyE+gYqfaouaLLFL4gxbUkAWvcXGhqU+I3EYJh9jjAkmZkM5BNoo1YMc5Gmc5QAu+t9KjRa2XKMtrZdRzHQ3vpvXpv0uJXUV3iwubX5f6vGYmWiUW34pQlxY6goAeWlh186wlzxKCTmUECzLlNvIjesiQQQQCCALa8rW8+VRD8cwyOVVS7qdcitIFP9v716d5DbX0WYwX2UtILSp/I6j18Wn6j61mI/Ep1uFYWt1vre/nTbDYuOaMMLOhuRuDfn5g0z4bxF+/lglsSovGQLZoiLfUbUuNPHZLfRP5casckKNYGRiBe/K3PYb86Y4fiDLM0TrYPIxjYXtfTwt0O9qz4lwmOWJkChSR4WuSVbkRrp09DUf3H2zCAspE4G58J7xOZ6ZuvnUT+0DtPMf2FIwMLfof6KluK4dXQObMUcZCDsSDfb2/SobBHFNLKxjtK98jObKI+gHzM1xtptU9DrEquoGgJUHQMBrrz1NbJCG3H4swsbEHyNdOiLjm2XIkDRl3TDhvDmjzM8ryu1r30UWv8qj5d6fUrtc3takqdrQ0WChcSTcoopli+Lxocurv+RNT78l9yKqXHO0zNdbgjmqnw+jHQyHy0X1qKWoZGNVJHC55Ur2h7S5UKwkXOmflfmE/MRzOw8zWfwc7ENj8cssik4fDtnkY7M4IKxX5knxHyBvuKe/D74R4jiLLPis0WGIBBOjyjkIx+FP4rWtsDuPRHCOEQ4WJYYI1jjQWVVH1J5knck6msSaYyuuVrxRCMWCeCiiioFKiiiiiLmHx57IfacD9pQXlwt2PnCbZxv+Gwf0VutcXwPEi0aTDWSA2kHNozv+mvqpr1pLGGUqwBBBBB2IO4PtXlXtJwM8J4pJAb9yxvGTzhcnKdTrlN1JP5WqeB+V1ufQUMzMzb8la4pQyhlNwwBB6g7Gs6guBYkRF8OxsF8cRJ/dncXP5T+lb5OOhjlw696ebbRj1b8Xot62jUMYzM82WZHTSSvyRNJPCylSbanaox+0cN8qFpW6RqW/X5f1pq/C2l1xEhk/gXwoPYat6k1v76KK0agAn5Y0W7E+SqLn6VjT4zwhHqvU0v6Xdlz1bw0eHvsleSaXf7lOim7n1bZPQXPnSju4V5IP1J/uxPuam+G9jsZiNWAwqHm4DyEeSA5U/qJPlVlOE4dwxVeUosltJJDnlc6XKDVtT+FAAL7AV5OtxntH5bl7uTerel1uwyUdA0tpWa8Sfff7BVXhfZnFYnVV+zxn95KpzEfwR6H3bL6GrtwPshhsL41XPLbxTSWZ/Y2si+SgCq3jviHiJbjB4fIt/22Iuo33WMHMbja9vOq9i8JNiP/l4mWYHeO/dx6G/yJYHXnXMeDYniP/Z+2w8OtT8/RYlZjLXG73ZjyG3X18Ve+L/EHCQHIrHES/8ALhs5Gv4j8q+5v5VVsf2jx2KFmYYSM7pEc0hFtmkt4f6R703w+GWMZUUKOgAA/SspCbG29jb1r0uH/paipbOeM7vHb0WBPiksmjdAteEwaRrlRQo59SepO5PmabcQ4sI2WNRnlf5Evb3Y/hXQ/SozhHC1ngSVpZTI4JLCRhZrnYbCx5WrVBiis0by2zK7YeZtACbXjk6C4uOXzV6AyENFhYG3oqYjGY3N7fdP3xOIjKGYxtG7BGyBgULaAgk6i+l/Sk7MQCJJIdM0chDdWB1Vz6rp7UvH8QsiNh1BkkcaKp+WxBDudlANjrvWx+BpKFaYXkyBZMrsA1utiLi5NLHP3dbc/qL+hS4yd7S/XutPZeMD7QARb7S9umy054lw52lhljIDRkh817NG2403PSneFwaRLljUKOgFrnqeppwG5H/1UjY+4GlRuk75cFjRSstqxJtvUyiS0VFy8eU6QgynqNEHqx0P9N6guK8YXUTSlz/yo9F9G5n3PtUD52tF+uvJStic42U/iuOopKoDK4/ClrD+Zj4VqE4pxsj9rJl/+qI6nyZ9/pl96juHLjMc/c4OFj/DELW6F30CDTckCupdj/8ADyi2k4jJnO/cxEheejvox5aLbUbms2WsJ0HXXQV+OltqeuuiuY8G4XjOJP3GDhOT8WXRVvzkc6f79DXaOwPwNw+Dyy4sriZxYhbfdRm3IH9oQb+JrcvCCL10fh3C4cPGI4Y0ijXZUUKB52HO+t6dVRc4uNyrjWhugSAUtFFcrpFFFFERRRRREVy/489kPtOCGJQXkwt2PnCbZx/TYN6ButdQrGSMMCCAQQQQeYO4NEXkKKQT4dWIDPAQSD+JByPPVR9RVlHEowid2MxYfdxxjMzabKq1F9rOBnhHFJIrHuWOaM73hc6cySVN18yp61O9iu02F4YcQs0fiYh4GRMzuraGLNysQLXNtT5VXxHMYO1Y0ucNLDjyKvYZXOonPjFu9qCeHP8AxT/BOwc84z4pjAhGkUZBf+tyLL6KL+YqUXivDOHFo4FDTbMsS95KT0kcnT+phUFjO0+MxgN74SE/gQ/esP43/BcclAPnTXB4FIlCRqFHQc/XmT5ms+l/T1VW9+uflb/Fv99E+Kr1mMXOhzHmduvJS3EO1mLn0S2FT+G0kpHLxEZEPkA3kedRMPDkVjIQWc7u5LOfVm1AppiePIrFIlaeQaFUFwp1+ZthtS8Xx7xRCXTRk7y4J8JIDWtzF969ZR0FHRNPYMAtudz6lYk008xGc78Pwn2JnspaxOUE2HO3IVG8E4pJiAXMYSI/szmBLWJBuBtt/wC6kDOuYLcZiLgcyBzHWoLEcHjiEjvK/cAlliVioBbcXU3Pi2Glr1eeXAgjbjsoGBpBB34J7NIUxiXJyyxFQOWdDmHvlJp3w/HCVSwFrMykHkVJH/f3qP4dwrPhY0lLZvnBuQyEkkWJ1BANq1cN4CyYmR5CXGjRsWscxFmuq2F/bkK5aXgggaH6df2uiGEEX1HXXklwqz4cvHHB3iZy0bZ1QBW1ykanQ32pxguEkiUzhGMzAsouVAUAAXO50vepWiuxEBubhcGQlN8Fw+OEWjQKOdufqdzTiitc+IVBmdgo6k29qlADR4KPVxWysJZQoJYgAbkmwFRcnF3fSJLD88gI91T5j75ah8djYUN5pDM42BsbHyUeFT52vUL5gBf7qRsRJt9lNPx8nSBM4/O11T20u3sPeojieJQazyGU790osB/SDqPNifamEWNxeMYx4SGRtgRGjOwve2YgWQeem29XrsZ8AcRI4kx79ym/dowaRvJmF1QeYJOp2rOlq76DX7enur8VMRvp9/X2VCwsuMx8ghwsTNf8EY5dXbQKPPQV1Dsf/h4UWfiEmbn3MRIHo77n0W3rXWuA9ncPgou6w0SRJzyjUm1ruTqx8yTUnVBz3ON3FXGtDRYBM+F8Ihw0YjgjSJBsqKFHrpufM08oorldIooooiKKKKIiiiiiIooooiKKKKIuafHbsj9qwBxCLeXC3fS1zF+8GvIDx/0nrXCeH4wtErrrLhjmH8UfMfTT2869fyRhgQRcEWI6g8q8odp+AHhXFJYjpEDdOeaCT5R522J6oalifldqo5G5m6K34WYSIrr8rAEHyNbS3IfWoDs/iO7dsP8Ah/aQfytuvnY6+9TtegjdnbcrFe3KbBVuPgsgllhVjHh2PeEr8zZgAYw3IXH0t1rNuCpAyRoW7uYtHIhNwboxzjoRb9an5FJBANjbQ72PXzphgeDCN+8eR5XsQC5+UHfKBoL1CYQCLD8Dkpe2J3KhuMYHEJGjMVKQbupYSmM2VuVh4d9eV6nMDw6ERII1BjFnS+up1Da86ekUKoAsNByqRsIa4lcOlLm2S0UU2xvEY4rd4wBOw3J9ANTUpIAuVEAToE5rVicUkYu7BRyvz8gNyfIVET8XlcEqBCnN3tmt1C7L/Vf0qCxXH4oySl5ZObsb/qeXkthVeSoa38+26mZCXG3XrsrHJxV3+Rci/mfe3ULy9WI9KgsZxuGM3uZpOt728r7KPJRTrs92G4nxazKpSA/vHukdv4RvJ7X9RXWuynwFwWGs+Ivi5B+YZYwddkB8X9RI02FZ0lYT8P19leZSgfF9PdcZ4XwniXEzlw0LlL6lfAg1/E7WB9L+1dI7H/4eckiyY+VJFGvcR5rE8s7mxI6gD3tv2iHDqihVUKoFgFAAA6ADQVsqk5xcbkq21oaLAJtgOHRwII4o0jQbKihQPYU5tRRXK6RSWpaKIkBpaQigGiJaKKKIiiiiiIooooiKKKKIiiisaIlvXLPj32NOJwi4qNbyYa5fqYD83qVNm9M9dUrF0BBB1B0I6jpRF5F4PijJGoUgTQ+KInmv5fS3hPtVz4dj1mjDrpyYHdWG6nzBqK+KPYV+E4wTQX+zysTEbaI25hby6dV8waYcM4gZPvYCFk/ext8rettvJh71qUs/A9flZ1RDx4dfRW6ioMdpiNJIJVP8IDj2I/2oPaCR/wBlh29ZCEH0Fyav9szoFU+yd0QpyozG9ooYzlBMj/kjGY+/Ie5qOlw8sv7aU2/JH4F9Cfmb600xvEocKMqKub8o/ux/8NRvmIF9h4+y6ZGCbbnw909n4hO4JYrh4+eoZ7eZPhX9agpuORRE9yudzvI9yT7nVv0FQ+Jx0uIcAksSbKqjmTYBQNzr610TsV8CMXissmLvhYTrYj71hpsp/Z6c21H5TWZJVE/D6nqwWgynA+L0HWqoUK4nGyiNFeZyfCiAn3AGw13rtnwx+CKw/f8AEY0eS4McJOZUFvmkt4Xb+HUC19SdOl9muymFwEQjw0QjH4juznq7HVj/AG5WqYqoSSblWgABYJFUDQbcqWiivi+oooooiKKKKIiiiiiIpCKWiiJL0tFJtREtFFFERRRRREUhNBNAFERaloooiKKKKImPGuDQ4uF4J0DxuLMp/Qg7gg6gjUEV507ZfB3G8Pcy4bPiIQbh4x94gvtIg1On4lBGhvbavTNFNkXjzD9sHAs6BvMHL9dCK3v2z6RfVv8AtXpjtB8OuH405p8MjN+dbo/uyWJ96hcL8DuEo2buGfXZ5ZCPoCL+9WBUyjS6gNPGdbLzhi+0sz6A5B/DofrvVj7C/CnF8RZXymHDnVpnG46RqdZCb7/LodeR9HYbsPgI8uTB4dcpupESXBta97XvbnU2BULnudq4qVrWtFgFW+yXw9wXDlHcRDvLWaV/FI21/EflBsPCth5VZaKK5XSKKKKIiiiiiIooooiKKKKIiiiiiIooooiKKKKIktQDS0hFES0UgNFES0UUURFFFFERRRRREUhpaKIoTEdqY0leJg+ZBdvlsFAuWuTsFsx52detaP8A92hspyyWY2XRdWGhT5tCHIjN/wATAVOthkJJKqSQQTYaggAg9dAPoKPsiaeBdDcaDQk3uPPMAfUXoijMdx/u3KCNmIIvYoLgqzeHMwuRbW9vXa4vaFWy5FY3YDdRYGRkvqeqE26GpIYRL3yLfrlHK9v0J+tH2KPXwLra/hGttr6a25URRR7TKMoaNwWaUaZWAET5cxsdLn6a3pY+0WZsojcMGjBDFBpKCQwsxuBYi+1wQL2NShwUe+Rb3J+UbtufU86Psaa+BdbE+EaldietuXSiKJPahSpKxuTYsASg8IVTnPi0Bzrp82+lbYO0SNHE4VyJLkCwUqqkAlg5BFifl+b+G4IEgcDH+RNy3yj5ju22560pwcf5F3v8o3HP186IolO04YC0UhJtcAxaZrZbnvLG9xtfzqWw+KDqjC9nUEaciL69NKEwiKLBFA8lA53/AL61sWMAWAsBsB06URRuL4qyGbwqe7VGHjtdWLXv4dCMpsNb6aim+L7QMpkCorZWypZn8b+L7sWTVtNctwovcjKalJOHxMWLRoS1s11BzWta9xraw36CsW4XCd4o9Tc+Bd9ddvM/WiKOxnHnR2XIp8IKeIksbgFLIpOYE7e+17apO0jgyDugMiOwu+/dmMMNFO2f6gdbiYfARm940N7XuoN7bX01sKGwEZveNDmADXUagbA6a2t+lETYcSP2jurLlKMwYNc3Ux3Ui2hs999rddJGtSYVAbhVBsBcAA2Gw9PKttERRRRREUUUURFFFFERaiiiiL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64" y="4922837"/>
            <a:ext cx="138392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9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Interacting with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DAS as </a:t>
            </a:r>
            <a:r>
              <a:rPr lang="en-US" i="1" dirty="0"/>
              <a:t>stepping stone</a:t>
            </a:r>
            <a:r>
              <a:rPr lang="en-US" dirty="0"/>
              <a:t> for </a:t>
            </a: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Small experiments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productions runs (on idle cycles)</a:t>
            </a:r>
          </a:p>
          <a:p>
            <a:r>
              <a:rPr lang="en-US" dirty="0" smtClean="0"/>
              <a:t>Applications really helped the CS research</a:t>
            </a:r>
          </a:p>
          <a:p>
            <a:pPr lvl="1"/>
            <a:r>
              <a:rPr lang="en-US" dirty="0" smtClean="0"/>
              <a:t>DAS-3</a:t>
            </a:r>
            <a:r>
              <a:rPr lang="en-US" dirty="0"/>
              <a:t>: </a:t>
            </a:r>
            <a:r>
              <a:rPr lang="en-US" dirty="0" smtClean="0"/>
              <a:t>multimedia</a:t>
            </a:r>
            <a:r>
              <a:rPr lang="en-US" dirty="0"/>
              <a:t> </a:t>
            </a:r>
            <a:r>
              <a:rPr lang="en-US" dirty="0" smtClean="0"/>
              <a:t>→</a:t>
            </a:r>
            <a:r>
              <a:rPr lang="en-US" dirty="0"/>
              <a:t> </a:t>
            </a:r>
            <a:r>
              <a:rPr lang="en-US" dirty="0" smtClean="0"/>
              <a:t>Ibis applications, awards</a:t>
            </a:r>
            <a:endParaRPr lang="nl-NL" dirty="0"/>
          </a:p>
          <a:p>
            <a:pPr lvl="1"/>
            <a:r>
              <a:rPr lang="en-US" dirty="0"/>
              <a:t>DAS-4: astronomy →</a:t>
            </a:r>
            <a:r>
              <a:rPr lang="en-US" dirty="0" smtClean="0"/>
              <a:t> </a:t>
            </a:r>
            <a:r>
              <a:rPr lang="en-US" dirty="0"/>
              <a:t>m</a:t>
            </a:r>
            <a:r>
              <a:rPr lang="en-US" dirty="0" smtClean="0"/>
              <a:t>any new GPU projects</a:t>
            </a:r>
            <a:endParaRPr lang="nl-NL" dirty="0"/>
          </a:p>
          <a:p>
            <a:pPr lvl="1"/>
            <a:r>
              <a:rPr lang="en-US" dirty="0"/>
              <a:t>DAS-5: </a:t>
            </a:r>
            <a:r>
              <a:rPr lang="en-US" dirty="0" err="1" smtClean="0"/>
              <a:t>eScience</a:t>
            </a:r>
            <a:r>
              <a:rPr lang="en-US" dirty="0"/>
              <a:t> Center </a:t>
            </a:r>
            <a:r>
              <a:rPr lang="en-US" dirty="0" smtClean="0"/>
              <a:t>→</a:t>
            </a:r>
            <a:r>
              <a:rPr lang="en-US" dirty="0"/>
              <a:t> </a:t>
            </a:r>
            <a:r>
              <a:rPr lang="en-US" dirty="0" smtClean="0"/>
              <a:t>EYR-G award, GPU 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46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kern="1200" dirty="0" smtClean="0">
                <a:solidFill>
                  <a:srgbClr val="3333FF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rPr>
              <a:t>Expected Spring 2015</a:t>
            </a:r>
            <a:endParaRPr lang="nl-NL" sz="4000" kern="1200" dirty="0">
              <a:solidFill>
                <a:srgbClr val="3333FF"/>
              </a:solidFill>
              <a:latin typeface="Arial Bold" pitchFamily="34" charset="0"/>
              <a:ea typeface="Arial Bold" pitchFamily="34" charset="0"/>
              <a:cs typeface="Arial Bold" pitchFamily="34" charset="0"/>
            </a:endParaRPr>
          </a:p>
        </p:txBody>
      </p:sp>
      <p:pic>
        <p:nvPicPr>
          <p:cNvPr id="16387" name="Picture 3" descr="C:\Users\bal\Dropbox\vu\ASCI\DAS5\LOGOs\DAS5_Final_Renderings\DAS5_Final_Renderings\Small\small_text_emblem_on_light_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5227637"/>
            <a:ext cx="4648200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77912" y="2293938"/>
            <a:ext cx="8763000" cy="4760912"/>
          </a:xfrm>
          <a:prstGeom prst="rect">
            <a:avLst/>
          </a:prstGeom>
        </p:spPr>
        <p:txBody>
          <a:bodyPr/>
          <a:lstStyle>
            <a:lvl1pPr marL="431800" indent="-323850" algn="l" defTabSz="457200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1413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3200">
                <a:solidFill>
                  <a:srgbClr val="000080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113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800">
                <a:solidFill>
                  <a:srgbClr val="000080"/>
                </a:solidFill>
                <a:latin typeface="+mn-lt"/>
              </a:defRPr>
            </a:lvl2pPr>
            <a:lvl3pPr marL="1295400" indent="-215900" algn="l" defTabSz="457200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850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400">
                <a:solidFill>
                  <a:srgbClr val="000080"/>
                </a:solidFill>
                <a:latin typeface="+mn-lt"/>
              </a:defRPr>
            </a:lvl3pPr>
            <a:lvl4pPr marL="1727200" indent="-215900" algn="l" defTabSz="457200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575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4pPr>
            <a:lvl5pPr marL="2159000" indent="-215900" algn="l" defTabSz="457200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5pPr>
            <a:lvl6pPr marL="2616200" indent="-215900" algn="l" defTabSz="457200" rtl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6pPr>
            <a:lvl7pPr marL="3073400" indent="-215900" algn="l" defTabSz="457200" rtl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7pPr>
            <a:lvl8pPr marL="3530600" indent="-215900" algn="l" defTabSz="457200" rtl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8pPr>
            <a:lvl9pPr marL="3987800" indent="-215900" algn="l" defTabSz="457200" rtl="0" fontAlgn="base" hangingPunct="0">
              <a:lnSpc>
                <a:spcPct val="97000"/>
              </a:lnSpc>
              <a:spcBef>
                <a:spcPct val="0"/>
              </a:spcBef>
              <a:spcAft>
                <a:spcPts val="288"/>
              </a:spcAft>
              <a:buClr>
                <a:srgbClr val="000080"/>
              </a:buClr>
              <a:buSzPct val="45000"/>
              <a:buFont typeface="Andale Mono" pitchFamily="1" charset="0"/>
              <a:buChar char="●"/>
              <a:defRPr sz="2000">
                <a:solidFill>
                  <a:srgbClr val="000080"/>
                </a:solidFill>
                <a:latin typeface="+mn-lt"/>
              </a:defRPr>
            </a:lvl9pPr>
          </a:lstStyle>
          <a:p>
            <a:r>
              <a:rPr lang="en-US" kern="0" dirty="0" smtClean="0"/>
              <a:t>50 shades of projects, mainly on:</a:t>
            </a:r>
          </a:p>
          <a:p>
            <a:pPr lvl="1"/>
            <a:r>
              <a:rPr lang="nl-NL" kern="0" dirty="0"/>
              <a:t>Harnessing </a:t>
            </a:r>
            <a:r>
              <a:rPr lang="nl-NL" kern="0" dirty="0" smtClean="0"/>
              <a:t>diversity</a:t>
            </a:r>
          </a:p>
          <a:p>
            <a:pPr lvl="1"/>
            <a:r>
              <a:rPr lang="nl-NL" kern="0" dirty="0"/>
              <a:t>Interacting with big </a:t>
            </a:r>
            <a:r>
              <a:rPr lang="nl-NL" kern="0" dirty="0" smtClean="0"/>
              <a:t>data</a:t>
            </a:r>
            <a:endParaRPr lang="nl-NL" kern="0" dirty="0"/>
          </a:p>
          <a:p>
            <a:pPr lvl="1"/>
            <a:r>
              <a:rPr lang="nl-NL" kern="0" dirty="0" smtClean="0"/>
              <a:t>e-Infrastructure management</a:t>
            </a:r>
          </a:p>
          <a:p>
            <a:pPr lvl="1"/>
            <a:r>
              <a:rPr lang="nl-NL" kern="0" dirty="0" smtClean="0"/>
              <a:t>Multimedia </a:t>
            </a:r>
            <a:r>
              <a:rPr lang="nl-NL" kern="0" dirty="0"/>
              <a:t>and </a:t>
            </a:r>
            <a:r>
              <a:rPr lang="nl-NL" kern="0" dirty="0" smtClean="0"/>
              <a:t>games</a:t>
            </a:r>
          </a:p>
          <a:p>
            <a:pPr lvl="1"/>
            <a:r>
              <a:rPr lang="nl-NL" kern="0" dirty="0"/>
              <a:t>Astronomy</a:t>
            </a:r>
            <a:endParaRPr lang="nl-NL" kern="0" dirty="0" smtClean="0"/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27125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463" y="627063"/>
            <a:ext cx="7832725" cy="1260475"/>
          </a:xfrm>
        </p:spPr>
        <p:txBody>
          <a:bodyPr/>
          <a:lstStyle/>
          <a:p>
            <a:pPr eaLnBrk="1"/>
            <a:r>
              <a:rPr lang="en-US" dirty="0" smtClean="0"/>
              <a:t>Acknowledgements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544512" y="1771650"/>
            <a:ext cx="4927600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>
                <a:solidFill>
                  <a:srgbClr val="000080"/>
                </a:solidFill>
                <a:latin typeface="Bitstream Vera Sans" charset="0"/>
              </a:rPr>
              <a:t>DAS Steering Group: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Dick </a:t>
            </a: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Epema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Cees</a:t>
            </a: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 de </a:t>
            </a: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Laat</a:t>
            </a:r>
            <a:endParaRPr lang="en-US" sz="2000" dirty="0" smtClean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Cees</a:t>
            </a: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 </a:t>
            </a: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Snoek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Frank </a:t>
            </a: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Seinstra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John </a:t>
            </a: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Romein</a:t>
            </a:r>
            <a:endParaRPr lang="en-US" sz="2000" dirty="0" smtClean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Harry </a:t>
            </a: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Wijshoff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 smtClean="0">
                <a:solidFill>
                  <a:srgbClr val="000080"/>
                </a:solidFill>
                <a:latin typeface="Bitstream Vera Sans" charset="0"/>
              </a:rPr>
              <a:t>System </a:t>
            </a:r>
            <a:r>
              <a:rPr lang="en-US" sz="2000" b="1" u="sng" dirty="0">
                <a:solidFill>
                  <a:srgbClr val="000080"/>
                </a:solidFill>
                <a:latin typeface="Bitstream Vera Sans" charset="0"/>
              </a:rPr>
              <a:t>man</a:t>
            </a:r>
            <a:r>
              <a:rPr lang="en-US" sz="2000" u="sng" dirty="0">
                <a:solidFill>
                  <a:srgbClr val="000080"/>
                </a:solidFill>
                <a:latin typeface="Bitstream Vera Sans" charset="0"/>
              </a:rPr>
              <a:t>a</a:t>
            </a:r>
            <a:r>
              <a:rPr lang="en-US" sz="2000" b="1" u="sng" dirty="0">
                <a:solidFill>
                  <a:srgbClr val="000080"/>
                </a:solidFill>
                <a:latin typeface="Bitstream Vera Sans" charset="0"/>
              </a:rPr>
              <a:t>gement: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Kees</a:t>
            </a: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 </a:t>
            </a: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Verstoep</a:t>
            </a: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 et al.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>
                <a:solidFill>
                  <a:srgbClr val="000080"/>
                </a:solidFill>
                <a:latin typeface="Bitstream Vera Sans" charset="0"/>
              </a:rPr>
              <a:t>Hundreds of </a:t>
            </a:r>
            <a:r>
              <a:rPr lang="en-US" sz="2000" b="1" u="sng" dirty="0" smtClean="0">
                <a:solidFill>
                  <a:srgbClr val="000080"/>
                </a:solidFill>
                <a:latin typeface="Bitstream Vera Sans" charset="0"/>
              </a:rPr>
              <a:t>users</a:t>
            </a:r>
            <a:endParaRPr lang="en-US" sz="2000" b="1" u="sng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lang="en-US" sz="32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lang="en-US" sz="3200" dirty="0">
              <a:solidFill>
                <a:srgbClr val="000080"/>
              </a:solidFill>
              <a:latin typeface="Bitstream Vera Sans" charset="0"/>
            </a:endParaRPr>
          </a:p>
          <a:p>
            <a:pPr marL="1260475" lvl="2" indent="-252413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kumimoji="1" lang="en-US" sz="2300" dirty="0">
                <a:solidFill>
                  <a:srgbClr val="0066FF"/>
                </a:solidFill>
                <a:latin typeface="Arial Black" pitchFamily="34" charset="0"/>
              </a:rPr>
              <a:t>			</a:t>
            </a:r>
            <a:endParaRPr kumimoji="1" lang="en-US" sz="2600" dirty="0">
              <a:solidFill>
                <a:srgbClr val="0066FF"/>
              </a:solidFill>
              <a:latin typeface="Tahoma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3100" dirty="0">
              <a:solidFill>
                <a:srgbClr val="0066FF"/>
              </a:solidFill>
              <a:latin typeface="Arial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95675" y="5788024"/>
            <a:ext cx="3429001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  <a:defRPr/>
            </a:pPr>
            <a:r>
              <a:rPr lang="en-US" b="1" u="sng" dirty="0" smtClean="0">
                <a:solidFill>
                  <a:srgbClr val="000080"/>
                </a:solidFill>
                <a:latin typeface="Bitstream Vera Sans" charset="0"/>
              </a:rPr>
              <a:t>Funding</a:t>
            </a:r>
            <a:r>
              <a:rPr lang="en-US" b="1" dirty="0">
                <a:solidFill>
                  <a:srgbClr val="000080"/>
                </a:solidFill>
                <a:latin typeface="Bitstream Vera Sans" charset="0"/>
              </a:rPr>
              <a:t>:</a:t>
            </a: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  <a:defRPr/>
            </a:pPr>
            <a:endParaRPr lang="en-US" sz="28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lang="en-US" sz="32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lang="en-US" sz="3200" dirty="0">
              <a:solidFill>
                <a:srgbClr val="000080"/>
              </a:solidFill>
              <a:latin typeface="Bitstream Vera Sans" charset="0"/>
            </a:endParaRPr>
          </a:p>
          <a:p>
            <a:pPr marL="1260475" lvl="2" indent="-252413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  <a:defRPr/>
            </a:pPr>
            <a:r>
              <a:rPr kumimoji="1" lang="en-US" sz="2300" dirty="0">
                <a:solidFill>
                  <a:srgbClr val="0066FF"/>
                </a:solidFill>
                <a:latin typeface="Arial Black" pitchFamily="34" charset="0"/>
              </a:rPr>
              <a:t>			</a:t>
            </a:r>
            <a:endParaRPr kumimoji="1" lang="en-US" sz="2600" dirty="0">
              <a:solidFill>
                <a:srgbClr val="0066FF"/>
              </a:solidFill>
              <a:latin typeface="Tahoma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kumimoji="1" lang="en-US" sz="3100" dirty="0">
              <a:solidFill>
                <a:srgbClr val="0066FF"/>
              </a:solidFill>
              <a:latin typeface="Arial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  <a:defRPr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54712" y="1493837"/>
            <a:ext cx="3200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 smtClean="0">
                <a:solidFill>
                  <a:srgbClr val="000080"/>
                </a:solidFill>
                <a:latin typeface="Bitstream Vera Sans" charset="0"/>
              </a:rPr>
              <a:t>Support: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TUD/GIS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err="1" smtClean="0">
                <a:solidFill>
                  <a:srgbClr val="000080"/>
                </a:solidFill>
                <a:latin typeface="Bitstream Vera Sans" charset="0"/>
              </a:rPr>
              <a:t>Stratix</a:t>
            </a:r>
            <a:endParaRPr lang="en-US" sz="2000" dirty="0" smtClean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ASCI office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 smtClean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>
                <a:solidFill>
                  <a:srgbClr val="000080"/>
                </a:solidFill>
                <a:latin typeface="Bitstream Vera Sans" charset="0"/>
              </a:rPr>
              <a:t>DAS grandfathers</a:t>
            </a:r>
            <a:r>
              <a:rPr lang="en-US" sz="2000" b="1" dirty="0">
                <a:solidFill>
                  <a:srgbClr val="000080"/>
                </a:solidFill>
                <a:latin typeface="Bitstream Vera Sans" charset="0"/>
              </a:rPr>
              <a:t>: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Andy </a:t>
            </a: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Tanenbaum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Bob </a:t>
            </a: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Hertzberger</a:t>
            </a: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 err="1">
                <a:solidFill>
                  <a:srgbClr val="000080"/>
                </a:solidFill>
                <a:latin typeface="Bitstream Vera Sans" charset="0"/>
              </a:rPr>
              <a:t>Henk</a:t>
            </a: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 </a:t>
            </a:r>
            <a:r>
              <a:rPr lang="en-US" sz="2000" dirty="0" smtClean="0">
                <a:solidFill>
                  <a:srgbClr val="000080"/>
                </a:solidFill>
                <a:latin typeface="Bitstream Vera Sans" charset="0"/>
              </a:rPr>
              <a:t>Sips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b="1" u="sng" dirty="0" smtClean="0">
                <a:solidFill>
                  <a:srgbClr val="000080"/>
                </a:solidFill>
                <a:latin typeface="Bitstream Vera Sans" charset="0"/>
              </a:rPr>
              <a:t>More information:</a:t>
            </a:r>
            <a:endParaRPr lang="en-US" sz="2000" b="1" u="sng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lang="en-US" sz="2000" dirty="0">
                <a:solidFill>
                  <a:srgbClr val="000080"/>
                </a:solidFill>
                <a:latin typeface="Bitstream Vera Sans" charset="0"/>
              </a:rPr>
              <a:t>http://www.cs.vu.nl/das4/</a:t>
            </a: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000" dirty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algn="ctr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endParaRPr lang="en-US" sz="2800" dirty="0" smtClean="0">
              <a:solidFill>
                <a:srgbClr val="000080"/>
              </a:solidFill>
              <a:latin typeface="Bitstream Vera Sans" charset="0"/>
            </a:endParaRPr>
          </a:p>
          <a:p>
            <a:pPr marL="377825" indent="-377825" defTabSz="1008063" eaLnBrk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lang="en-US" sz="3200" dirty="0">
              <a:solidFill>
                <a:srgbClr val="000080"/>
              </a:solidFill>
              <a:latin typeface="Bitstream Vera Sans" charset="0"/>
            </a:endParaRPr>
          </a:p>
          <a:p>
            <a:pPr marL="1260475" lvl="2" indent="-252413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None/>
            </a:pPr>
            <a:r>
              <a:rPr kumimoji="1" lang="en-US" sz="2300" dirty="0">
                <a:solidFill>
                  <a:srgbClr val="0066FF"/>
                </a:solidFill>
                <a:latin typeface="Arial Black" pitchFamily="34" charset="0"/>
              </a:rPr>
              <a:t>			</a:t>
            </a:r>
            <a:endParaRPr kumimoji="1" lang="en-US" sz="2600" dirty="0">
              <a:solidFill>
                <a:srgbClr val="0066FF"/>
              </a:solidFill>
              <a:latin typeface="Tahoma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3100" dirty="0">
              <a:solidFill>
                <a:srgbClr val="0066FF"/>
              </a:solidFill>
              <a:latin typeface="Arial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  <a:p>
            <a:pPr marL="377825" indent="-377825" defTabSz="1008063" eaLnBrk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Tx/>
              <a:buFontTx/>
              <a:buChar char=" "/>
            </a:pPr>
            <a:endParaRPr kumimoji="1" lang="en-US" sz="2800" dirty="0">
              <a:solidFill>
                <a:srgbClr val="0066FF"/>
              </a:solidFill>
              <a:latin typeface="Arial Black" pitchFamily="34" charset="0"/>
            </a:endParaRPr>
          </a:p>
        </p:txBody>
      </p:sp>
      <p:pic>
        <p:nvPicPr>
          <p:cNvPr id="1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" y="169829"/>
            <a:ext cx="3124200" cy="11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vl-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6281737"/>
            <a:ext cx="1219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NWO LogoBasis 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9" y="6612122"/>
            <a:ext cx="2160000" cy="5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multimedi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2" y="6572250"/>
            <a:ext cx="1371600" cy="7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bal\Documents\surfne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712" y="6599237"/>
            <a:ext cx="1440000" cy="6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6"/>
          <p:cNvSpPr txBox="1"/>
          <p:nvPr/>
        </p:nvSpPr>
        <p:spPr>
          <a:xfrm>
            <a:off x="7935912" y="6700637"/>
            <a:ext cx="2122488" cy="432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nl-NL" sz="3600" cap="all" spc="100" baseline="0" dirty="0" err="1" smtClean="0">
                <a:latin typeface="COMMIT"/>
              </a:rPr>
              <a:t>Commit</a:t>
            </a:r>
            <a:r>
              <a:rPr lang="nl-NL" sz="3600" cap="all" spc="100" baseline="0" dirty="0" smtClean="0">
                <a:latin typeface="COMMIT"/>
              </a:rPr>
              <a:t>/</a:t>
            </a:r>
            <a:endParaRPr lang="nl-NL" sz="3600" cap="all" spc="100" baseline="0" dirty="0">
              <a:latin typeface="COMMIT"/>
            </a:endParaRPr>
          </a:p>
        </p:txBody>
      </p:sp>
      <p:pic>
        <p:nvPicPr>
          <p:cNvPr id="15" name="Picture 10" descr="http://staff.science.uva.nl/%7Edelaat/news/2012-06-22/logo-NLES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12" y="6536925"/>
            <a:ext cx="1440000" cy="82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DAS generations: </a:t>
            </a:r>
            <a:r>
              <a:rPr lang="en-US" dirty="0" smtClean="0"/>
              <a:t>visions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DAS-1: Wide-area computing (1997)</a:t>
            </a:r>
            <a:endParaRPr lang="nl-NL" sz="2400" dirty="0"/>
          </a:p>
          <a:p>
            <a:pPr lvl="1"/>
            <a:r>
              <a:rPr lang="en-US" sz="2000" dirty="0"/>
              <a:t>Homogeneous hardware and software</a:t>
            </a:r>
            <a:endParaRPr lang="nl-NL" sz="2000" dirty="0"/>
          </a:p>
          <a:p>
            <a:r>
              <a:rPr lang="en-GB" sz="2400" dirty="0"/>
              <a:t>DAS-2: </a:t>
            </a:r>
            <a:r>
              <a:rPr lang="en-GB" sz="2400" dirty="0" smtClean="0"/>
              <a:t>Grid computing </a:t>
            </a:r>
            <a:r>
              <a:rPr lang="en-GB" sz="2400" dirty="0"/>
              <a:t>(2002)</a:t>
            </a:r>
            <a:endParaRPr lang="nl-NL" sz="2400" dirty="0"/>
          </a:p>
          <a:p>
            <a:pPr lvl="1"/>
            <a:r>
              <a:rPr lang="en-GB" sz="2000" dirty="0"/>
              <a:t>Globus </a:t>
            </a:r>
            <a:r>
              <a:rPr lang="en-GB" sz="2000" dirty="0" smtClean="0"/>
              <a:t>middleware</a:t>
            </a:r>
            <a:endParaRPr lang="nl-NL" sz="2000" dirty="0" smtClean="0"/>
          </a:p>
          <a:p>
            <a:r>
              <a:rPr lang="en-GB" sz="2400" dirty="0" smtClean="0"/>
              <a:t>DAS-3: Optical Grids (2006)</a:t>
            </a:r>
            <a:endParaRPr lang="nl-NL" sz="2400" dirty="0" smtClean="0"/>
          </a:p>
          <a:p>
            <a:pPr lvl="1"/>
            <a:r>
              <a:rPr lang="en-US" sz="2000" dirty="0" smtClean="0"/>
              <a:t>Dedicated </a:t>
            </a:r>
            <a:r>
              <a:rPr lang="en-US" sz="2000" dirty="0"/>
              <a:t>10 Gb/s optical links between all sites</a:t>
            </a:r>
            <a:endParaRPr lang="nl-NL" sz="2000" dirty="0"/>
          </a:p>
          <a:p>
            <a:r>
              <a:rPr lang="en-GB" sz="2400" dirty="0"/>
              <a:t>DAS-4: Clouds, </a:t>
            </a:r>
            <a:r>
              <a:rPr lang="en-GB" sz="2400" dirty="0" smtClean="0"/>
              <a:t>diversity, </a:t>
            </a:r>
            <a:r>
              <a:rPr lang="en-GB" sz="2400" dirty="0"/>
              <a:t>green </a:t>
            </a:r>
            <a:r>
              <a:rPr lang="en-GB" sz="2400" dirty="0" smtClean="0"/>
              <a:t>IT </a:t>
            </a:r>
            <a:r>
              <a:rPr lang="en-GB" sz="2400" dirty="0"/>
              <a:t>(2010)</a:t>
            </a:r>
            <a:endParaRPr lang="nl-NL" sz="2400" dirty="0"/>
          </a:p>
          <a:p>
            <a:pPr lvl="1"/>
            <a:r>
              <a:rPr lang="en-US" sz="2000" dirty="0"/>
              <a:t>Hardware virtualization, </a:t>
            </a:r>
            <a:r>
              <a:rPr lang="en-US" sz="2000" dirty="0" smtClean="0"/>
              <a:t>accelerators, </a:t>
            </a:r>
            <a:r>
              <a:rPr lang="en-US" sz="2000" dirty="0"/>
              <a:t>energy </a:t>
            </a:r>
            <a:r>
              <a:rPr lang="en-US" sz="2000" dirty="0" smtClean="0"/>
              <a:t>measurements</a:t>
            </a:r>
            <a:endParaRPr lang="nl-NL" sz="2000" dirty="0" smtClean="0"/>
          </a:p>
          <a:p>
            <a:r>
              <a:rPr lang="en-US" sz="2400" dirty="0" smtClean="0"/>
              <a:t>DAS-5: Harnessing diversity, data-explosion (2015)</a:t>
            </a:r>
            <a:endParaRPr lang="nl-NL" sz="2400" dirty="0" smtClean="0"/>
          </a:p>
          <a:p>
            <a:pPr lvl="1"/>
            <a:r>
              <a:rPr lang="en-US" sz="2000" dirty="0" smtClean="0"/>
              <a:t>Wide </a:t>
            </a:r>
            <a:r>
              <a:rPr lang="en-US" sz="2000" dirty="0"/>
              <a:t>variety of accelerators, larger memories and disks</a:t>
            </a:r>
            <a:endParaRPr lang="nl-NL" sz="2000" dirty="0"/>
          </a:p>
          <a:p>
            <a:endParaRPr lang="nl-NL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8306707" y="2067484"/>
            <a:ext cx="1149809" cy="1172305"/>
            <a:chOff x="4423" y="2721"/>
            <a:chExt cx="1241" cy="1071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 bwMode="auto">
            <a:xfrm>
              <a:off x="4423" y="2721"/>
              <a:ext cx="354" cy="394"/>
              <a:chOff x="1563" y="1444"/>
              <a:chExt cx="876" cy="808"/>
            </a:xfrm>
          </p:grpSpPr>
          <p:grpSp>
            <p:nvGrpSpPr>
              <p:cNvPr id="132" name="Group 7"/>
              <p:cNvGrpSpPr>
                <a:grpSpLocks noChangeAspect="1"/>
              </p:cNvGrpSpPr>
              <p:nvPr/>
            </p:nvGrpSpPr>
            <p:grpSpPr bwMode="auto">
              <a:xfrm>
                <a:off x="1563" y="1444"/>
                <a:ext cx="252" cy="808"/>
                <a:chOff x="1563" y="1444"/>
                <a:chExt cx="252" cy="808"/>
              </a:xfrm>
            </p:grpSpPr>
            <p:sp>
              <p:nvSpPr>
                <p:cNvPr id="159" name="Rectangle 8"/>
                <p:cNvSpPr>
                  <a:spLocks noChangeAspect="1" noChangeArrowheads="1"/>
                </p:cNvSpPr>
                <p:nvPr/>
              </p:nvSpPr>
              <p:spPr bwMode="auto">
                <a:xfrm>
                  <a:off x="1563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6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1615" y="1492"/>
                  <a:ext cx="148" cy="712"/>
                  <a:chOff x="1615" y="1492"/>
                  <a:chExt cx="148" cy="712"/>
                </a:xfrm>
              </p:grpSpPr>
              <p:grpSp>
                <p:nvGrpSpPr>
                  <p:cNvPr id="161" name="Group 1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1492"/>
                    <a:ext cx="148" cy="328"/>
                    <a:chOff x="1615" y="1492"/>
                    <a:chExt cx="148" cy="328"/>
                  </a:xfrm>
                </p:grpSpPr>
                <p:sp>
                  <p:nvSpPr>
                    <p:cNvPr id="167" name="Rectangle 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8" name="Rectangle 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9" name="Rectangle 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70" name="Rectangle 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62" name="Group 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1876"/>
                    <a:ext cx="148" cy="328"/>
                    <a:chOff x="1615" y="1876"/>
                    <a:chExt cx="148" cy="328"/>
                  </a:xfrm>
                </p:grpSpPr>
                <p:sp>
                  <p:nvSpPr>
                    <p:cNvPr id="163" name="Rectangle 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4" name="Rectangle 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5" name="Rectangle 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66" name="Rectangle 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33" name="Group 20"/>
              <p:cNvGrpSpPr>
                <a:grpSpLocks noChangeAspect="1"/>
              </p:cNvGrpSpPr>
              <p:nvPr/>
            </p:nvGrpSpPr>
            <p:grpSpPr bwMode="auto">
              <a:xfrm>
                <a:off x="1875" y="1444"/>
                <a:ext cx="252" cy="808"/>
                <a:chOff x="1875" y="1444"/>
                <a:chExt cx="252" cy="808"/>
              </a:xfrm>
            </p:grpSpPr>
            <p:sp>
              <p:nvSpPr>
                <p:cNvPr id="147" name="Rectangl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1875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48" name="Group 22"/>
                <p:cNvGrpSpPr>
                  <a:grpSpLocks noChangeAspect="1"/>
                </p:cNvGrpSpPr>
                <p:nvPr/>
              </p:nvGrpSpPr>
              <p:grpSpPr bwMode="auto">
                <a:xfrm>
                  <a:off x="1927" y="1492"/>
                  <a:ext cx="148" cy="712"/>
                  <a:chOff x="1927" y="1492"/>
                  <a:chExt cx="148" cy="712"/>
                </a:xfrm>
              </p:grpSpPr>
              <p:grpSp>
                <p:nvGrpSpPr>
                  <p:cNvPr id="149" name="Group 2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1492"/>
                    <a:ext cx="148" cy="328"/>
                    <a:chOff x="1927" y="1492"/>
                    <a:chExt cx="148" cy="328"/>
                  </a:xfrm>
                </p:grpSpPr>
                <p:sp>
                  <p:nvSpPr>
                    <p:cNvPr id="155" name="Rectangle 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6" name="Rectangle 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7" name="Rectangle 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8" name="Rectangle 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50" name="Group 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1876"/>
                    <a:ext cx="148" cy="328"/>
                    <a:chOff x="1927" y="1876"/>
                    <a:chExt cx="148" cy="328"/>
                  </a:xfrm>
                </p:grpSpPr>
                <p:sp>
                  <p:nvSpPr>
                    <p:cNvPr id="151" name="Rectangle 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2" name="Rectangle 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3" name="Rectangle 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54" name="Rectangle 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34" name="Group 33"/>
              <p:cNvGrpSpPr>
                <a:grpSpLocks noChangeAspect="1"/>
              </p:cNvGrpSpPr>
              <p:nvPr/>
            </p:nvGrpSpPr>
            <p:grpSpPr bwMode="auto">
              <a:xfrm>
                <a:off x="2187" y="1444"/>
                <a:ext cx="252" cy="808"/>
                <a:chOff x="2187" y="1444"/>
                <a:chExt cx="252" cy="808"/>
              </a:xfrm>
            </p:grpSpPr>
            <p:sp>
              <p:nvSpPr>
                <p:cNvPr id="135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2187" y="1444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36" name="Group 35"/>
                <p:cNvGrpSpPr>
                  <a:grpSpLocks noChangeAspect="1"/>
                </p:cNvGrpSpPr>
                <p:nvPr/>
              </p:nvGrpSpPr>
              <p:grpSpPr bwMode="auto">
                <a:xfrm>
                  <a:off x="2239" y="1492"/>
                  <a:ext cx="148" cy="712"/>
                  <a:chOff x="2239" y="1492"/>
                  <a:chExt cx="148" cy="712"/>
                </a:xfrm>
              </p:grpSpPr>
              <p:grpSp>
                <p:nvGrpSpPr>
                  <p:cNvPr id="137" name="Group 3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1492"/>
                    <a:ext cx="148" cy="328"/>
                    <a:chOff x="2239" y="1492"/>
                    <a:chExt cx="148" cy="328"/>
                  </a:xfrm>
                </p:grpSpPr>
                <p:sp>
                  <p:nvSpPr>
                    <p:cNvPr id="143" name="Rectangle 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49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4" name="Rectangle 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58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5" name="Rectangle 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68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6" name="Rectangle 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78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38" name="Group 4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1876"/>
                    <a:ext cx="148" cy="328"/>
                    <a:chOff x="2239" y="1876"/>
                    <a:chExt cx="148" cy="328"/>
                  </a:xfrm>
                </p:grpSpPr>
                <p:sp>
                  <p:nvSpPr>
                    <p:cNvPr id="139" name="Rectangle 4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87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0" name="Rectangle 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197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1" name="Rectangle 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06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42" name="Rectangle 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16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7" name="Group 46"/>
            <p:cNvGrpSpPr>
              <a:grpSpLocks noChangeAspect="1"/>
            </p:cNvGrpSpPr>
            <p:nvPr/>
          </p:nvGrpSpPr>
          <p:grpSpPr bwMode="auto">
            <a:xfrm>
              <a:off x="5309" y="2737"/>
              <a:ext cx="354" cy="395"/>
              <a:chOff x="4111" y="1396"/>
              <a:chExt cx="875" cy="808"/>
            </a:xfrm>
          </p:grpSpPr>
          <p:grpSp>
            <p:nvGrpSpPr>
              <p:cNvPr id="93" name="Group 47"/>
              <p:cNvGrpSpPr>
                <a:grpSpLocks noChangeAspect="1"/>
              </p:cNvGrpSpPr>
              <p:nvPr/>
            </p:nvGrpSpPr>
            <p:grpSpPr bwMode="auto">
              <a:xfrm>
                <a:off x="4111" y="1396"/>
                <a:ext cx="252" cy="808"/>
                <a:chOff x="4111" y="1396"/>
                <a:chExt cx="252" cy="808"/>
              </a:xfrm>
            </p:grpSpPr>
            <p:sp>
              <p:nvSpPr>
                <p:cNvPr id="120" name="Rectangl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111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21" name="Group 49"/>
                <p:cNvGrpSpPr>
                  <a:grpSpLocks noChangeAspect="1"/>
                </p:cNvGrpSpPr>
                <p:nvPr/>
              </p:nvGrpSpPr>
              <p:grpSpPr bwMode="auto">
                <a:xfrm>
                  <a:off x="4163" y="1444"/>
                  <a:ext cx="148" cy="712"/>
                  <a:chOff x="4163" y="1444"/>
                  <a:chExt cx="148" cy="712"/>
                </a:xfrm>
              </p:grpSpPr>
              <p:grpSp>
                <p:nvGrpSpPr>
                  <p:cNvPr id="122" name="Group 5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1444"/>
                    <a:ext cx="148" cy="328"/>
                    <a:chOff x="4163" y="1444"/>
                    <a:chExt cx="148" cy="328"/>
                  </a:xfrm>
                </p:grpSpPr>
                <p:sp>
                  <p:nvSpPr>
                    <p:cNvPr id="128" name="Rectangle 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9" name="Rectangle 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0" name="Rectangle 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31" name="Rectangle 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23" name="Group 5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1828"/>
                    <a:ext cx="148" cy="328"/>
                    <a:chOff x="4163" y="1828"/>
                    <a:chExt cx="148" cy="328"/>
                  </a:xfrm>
                </p:grpSpPr>
                <p:sp>
                  <p:nvSpPr>
                    <p:cNvPr id="124" name="Rectangle 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5" name="Rectangle 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6" name="Rectangle 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27" name="Rectangle 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94" name="Group 60"/>
              <p:cNvGrpSpPr>
                <a:grpSpLocks noChangeAspect="1"/>
              </p:cNvGrpSpPr>
              <p:nvPr/>
            </p:nvGrpSpPr>
            <p:grpSpPr bwMode="auto">
              <a:xfrm>
                <a:off x="4423" y="1396"/>
                <a:ext cx="252" cy="808"/>
                <a:chOff x="4423" y="1396"/>
                <a:chExt cx="252" cy="808"/>
              </a:xfrm>
            </p:grpSpPr>
            <p:sp>
              <p:nvSpPr>
                <p:cNvPr id="108" name="Rectangle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3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09" name="Group 62"/>
                <p:cNvGrpSpPr>
                  <a:grpSpLocks noChangeAspect="1"/>
                </p:cNvGrpSpPr>
                <p:nvPr/>
              </p:nvGrpSpPr>
              <p:grpSpPr bwMode="auto">
                <a:xfrm>
                  <a:off x="4475" y="1444"/>
                  <a:ext cx="148" cy="712"/>
                  <a:chOff x="4475" y="1444"/>
                  <a:chExt cx="148" cy="712"/>
                </a:xfrm>
              </p:grpSpPr>
              <p:grpSp>
                <p:nvGrpSpPr>
                  <p:cNvPr id="110" name="Group 6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1444"/>
                    <a:ext cx="148" cy="328"/>
                    <a:chOff x="4475" y="1444"/>
                    <a:chExt cx="148" cy="328"/>
                  </a:xfrm>
                </p:grpSpPr>
                <p:sp>
                  <p:nvSpPr>
                    <p:cNvPr id="116" name="Rectangle 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7" name="Rectangle 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8" name="Rectangle 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9" name="Rectangle 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111" name="Group 6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1828"/>
                    <a:ext cx="148" cy="328"/>
                    <a:chOff x="4475" y="1828"/>
                    <a:chExt cx="148" cy="328"/>
                  </a:xfrm>
                </p:grpSpPr>
                <p:sp>
                  <p:nvSpPr>
                    <p:cNvPr id="112" name="Rectangle 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3" name="Rectangle 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4" name="Rectangle 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15" name="Rectangle 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95" name="Group 73"/>
              <p:cNvGrpSpPr>
                <a:grpSpLocks noChangeAspect="1"/>
              </p:cNvGrpSpPr>
              <p:nvPr/>
            </p:nvGrpSpPr>
            <p:grpSpPr bwMode="auto">
              <a:xfrm>
                <a:off x="4734" y="1396"/>
                <a:ext cx="252" cy="808"/>
                <a:chOff x="4734" y="1396"/>
                <a:chExt cx="252" cy="808"/>
              </a:xfrm>
            </p:grpSpPr>
            <p:sp>
              <p:nvSpPr>
                <p:cNvPr id="96" name="Rectangle 74"/>
                <p:cNvSpPr>
                  <a:spLocks noChangeAspect="1" noChangeArrowheads="1"/>
                </p:cNvSpPr>
                <p:nvPr/>
              </p:nvSpPr>
              <p:spPr bwMode="auto">
                <a:xfrm>
                  <a:off x="4734" y="13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97" name="Group 75"/>
                <p:cNvGrpSpPr>
                  <a:grpSpLocks noChangeAspect="1"/>
                </p:cNvGrpSpPr>
                <p:nvPr/>
              </p:nvGrpSpPr>
              <p:grpSpPr bwMode="auto">
                <a:xfrm>
                  <a:off x="4786" y="1444"/>
                  <a:ext cx="148" cy="712"/>
                  <a:chOff x="4786" y="1444"/>
                  <a:chExt cx="148" cy="712"/>
                </a:xfrm>
              </p:grpSpPr>
              <p:grpSp>
                <p:nvGrpSpPr>
                  <p:cNvPr id="98" name="Group 7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1444"/>
                    <a:ext cx="148" cy="328"/>
                    <a:chOff x="4786" y="1444"/>
                    <a:chExt cx="148" cy="328"/>
                  </a:xfrm>
                </p:grpSpPr>
                <p:sp>
                  <p:nvSpPr>
                    <p:cNvPr id="104" name="Rectangle 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4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5" name="Rectangle 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5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6" name="Rectangle 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6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7" name="Rectangle 8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7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99" name="Group 8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1828"/>
                    <a:ext cx="148" cy="328"/>
                    <a:chOff x="4786" y="1828"/>
                    <a:chExt cx="148" cy="328"/>
                  </a:xfrm>
                </p:grpSpPr>
                <p:sp>
                  <p:nvSpPr>
                    <p:cNvPr id="100" name="Rectangle 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8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1" name="Rectangle 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19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2" name="Rectangle 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0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103" name="Rectangle 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1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8" name="Group 86"/>
            <p:cNvGrpSpPr>
              <a:grpSpLocks noChangeAspect="1"/>
            </p:cNvGrpSpPr>
            <p:nvPr/>
          </p:nvGrpSpPr>
          <p:grpSpPr bwMode="auto">
            <a:xfrm>
              <a:off x="4429" y="3398"/>
              <a:ext cx="355" cy="394"/>
              <a:chOff x="1563" y="2596"/>
              <a:chExt cx="876" cy="808"/>
            </a:xfrm>
          </p:grpSpPr>
          <p:grpSp>
            <p:nvGrpSpPr>
              <p:cNvPr id="54" name="Group 87"/>
              <p:cNvGrpSpPr>
                <a:grpSpLocks noChangeAspect="1"/>
              </p:cNvGrpSpPr>
              <p:nvPr/>
            </p:nvGrpSpPr>
            <p:grpSpPr bwMode="auto">
              <a:xfrm>
                <a:off x="1563" y="2596"/>
                <a:ext cx="252" cy="808"/>
                <a:chOff x="1563" y="2596"/>
                <a:chExt cx="252" cy="808"/>
              </a:xfrm>
            </p:grpSpPr>
            <p:sp>
              <p:nvSpPr>
                <p:cNvPr id="81" name="Rectangle 80"/>
                <p:cNvSpPr>
                  <a:spLocks noChangeAspect="1" noChangeArrowheads="1"/>
                </p:cNvSpPr>
                <p:nvPr/>
              </p:nvSpPr>
              <p:spPr bwMode="auto">
                <a:xfrm>
                  <a:off x="1563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82" name="Group 81"/>
                <p:cNvGrpSpPr>
                  <a:grpSpLocks noChangeAspect="1"/>
                </p:cNvGrpSpPr>
                <p:nvPr/>
              </p:nvGrpSpPr>
              <p:grpSpPr bwMode="auto">
                <a:xfrm>
                  <a:off x="1615" y="2644"/>
                  <a:ext cx="148" cy="712"/>
                  <a:chOff x="1615" y="2644"/>
                  <a:chExt cx="148" cy="712"/>
                </a:xfrm>
              </p:grpSpPr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2644"/>
                    <a:ext cx="148" cy="328"/>
                    <a:chOff x="1615" y="2644"/>
                    <a:chExt cx="148" cy="328"/>
                  </a:xfrm>
                </p:grpSpPr>
                <p:sp>
                  <p:nvSpPr>
                    <p:cNvPr id="89" name="Rectangle 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0" name="Rectangle 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1" name="Rectangle 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92" name="Rectangle 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84" name="Group 9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5" y="3028"/>
                    <a:ext cx="148" cy="328"/>
                    <a:chOff x="1615" y="3028"/>
                    <a:chExt cx="148" cy="328"/>
                  </a:xfrm>
                </p:grpSpPr>
                <p:sp>
                  <p:nvSpPr>
                    <p:cNvPr id="85" name="Rectangle 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6" name="Rectangle 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7" name="Rectangle 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8" name="Rectangle 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615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55" name="Group 100"/>
              <p:cNvGrpSpPr>
                <a:grpSpLocks noChangeAspect="1"/>
              </p:cNvGrpSpPr>
              <p:nvPr/>
            </p:nvGrpSpPr>
            <p:grpSpPr bwMode="auto">
              <a:xfrm>
                <a:off x="1875" y="2596"/>
                <a:ext cx="252" cy="808"/>
                <a:chOff x="1875" y="2596"/>
                <a:chExt cx="252" cy="808"/>
              </a:xfrm>
            </p:grpSpPr>
            <p:sp>
              <p:nvSpPr>
                <p:cNvPr id="6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1875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70" name="Group 102"/>
                <p:cNvGrpSpPr>
                  <a:grpSpLocks noChangeAspect="1"/>
                </p:cNvGrpSpPr>
                <p:nvPr/>
              </p:nvGrpSpPr>
              <p:grpSpPr bwMode="auto">
                <a:xfrm>
                  <a:off x="1927" y="2644"/>
                  <a:ext cx="148" cy="712"/>
                  <a:chOff x="1927" y="2644"/>
                  <a:chExt cx="148" cy="712"/>
                </a:xfrm>
              </p:grpSpPr>
              <p:grpSp>
                <p:nvGrpSpPr>
                  <p:cNvPr id="71" name="Group 10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2644"/>
                    <a:ext cx="148" cy="328"/>
                    <a:chOff x="1927" y="2644"/>
                    <a:chExt cx="148" cy="328"/>
                  </a:xfrm>
                </p:grpSpPr>
                <p:sp>
                  <p:nvSpPr>
                    <p:cNvPr id="77" name="Rectangle 1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8" name="Rectangle 1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9" name="Rectangle 1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80" name="Rectangle 1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72" name="Group 10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7" y="3028"/>
                    <a:ext cx="148" cy="328"/>
                    <a:chOff x="1927" y="3028"/>
                    <a:chExt cx="148" cy="328"/>
                  </a:xfrm>
                </p:grpSpPr>
                <p:sp>
                  <p:nvSpPr>
                    <p:cNvPr id="73" name="Rectangle 1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4" name="Rectangle 1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5" name="Rectangle 1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76" name="Rectangle 1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7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56" name="Group 113"/>
              <p:cNvGrpSpPr>
                <a:grpSpLocks noChangeAspect="1"/>
              </p:cNvGrpSpPr>
              <p:nvPr/>
            </p:nvGrpSpPr>
            <p:grpSpPr bwMode="auto">
              <a:xfrm>
                <a:off x="2187" y="2596"/>
                <a:ext cx="252" cy="808"/>
                <a:chOff x="2187" y="2596"/>
                <a:chExt cx="252" cy="808"/>
              </a:xfrm>
            </p:grpSpPr>
            <p:sp>
              <p:nvSpPr>
                <p:cNvPr id="57" name="Rectangle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2187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58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2239" y="2644"/>
                  <a:ext cx="148" cy="712"/>
                  <a:chOff x="2239" y="2644"/>
                  <a:chExt cx="148" cy="712"/>
                </a:xfrm>
              </p:grpSpPr>
              <p:grpSp>
                <p:nvGrpSpPr>
                  <p:cNvPr id="59" name="Group 11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2644"/>
                    <a:ext cx="148" cy="328"/>
                    <a:chOff x="2239" y="2644"/>
                    <a:chExt cx="148" cy="328"/>
                  </a:xfrm>
                </p:grpSpPr>
                <p:sp>
                  <p:nvSpPr>
                    <p:cNvPr id="65" name="Rectangle 1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6" name="Rectangle 1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7" name="Rectangle 1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8" name="Rectangle 1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60" name="Group 12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239" y="3028"/>
                    <a:ext cx="148" cy="328"/>
                    <a:chOff x="2239" y="3028"/>
                    <a:chExt cx="148" cy="328"/>
                  </a:xfrm>
                </p:grpSpPr>
                <p:sp>
                  <p:nvSpPr>
                    <p:cNvPr id="61" name="Rectangle 1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2" name="Rectangle 1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3" name="Rectangle 1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64" name="Rectangle 1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39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grpSp>
          <p:nvGrpSpPr>
            <p:cNvPr id="9" name="Group 126"/>
            <p:cNvGrpSpPr>
              <a:grpSpLocks noChangeAspect="1"/>
            </p:cNvGrpSpPr>
            <p:nvPr/>
          </p:nvGrpSpPr>
          <p:grpSpPr bwMode="auto">
            <a:xfrm>
              <a:off x="5310" y="3398"/>
              <a:ext cx="354" cy="394"/>
              <a:chOff x="4111" y="2596"/>
              <a:chExt cx="875" cy="808"/>
            </a:xfrm>
          </p:grpSpPr>
          <p:grpSp>
            <p:nvGrpSpPr>
              <p:cNvPr id="15" name="Group 127"/>
              <p:cNvGrpSpPr>
                <a:grpSpLocks noChangeAspect="1"/>
              </p:cNvGrpSpPr>
              <p:nvPr/>
            </p:nvGrpSpPr>
            <p:grpSpPr bwMode="auto">
              <a:xfrm>
                <a:off x="4111" y="2596"/>
                <a:ext cx="252" cy="808"/>
                <a:chOff x="4111" y="2596"/>
                <a:chExt cx="252" cy="808"/>
              </a:xfrm>
            </p:grpSpPr>
            <p:sp>
              <p:nvSpPr>
                <p:cNvPr id="42" name="Rectangle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4111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43" name="Group 129"/>
                <p:cNvGrpSpPr>
                  <a:grpSpLocks noChangeAspect="1"/>
                </p:cNvGrpSpPr>
                <p:nvPr/>
              </p:nvGrpSpPr>
              <p:grpSpPr bwMode="auto">
                <a:xfrm>
                  <a:off x="4163" y="2644"/>
                  <a:ext cx="148" cy="712"/>
                  <a:chOff x="4163" y="2644"/>
                  <a:chExt cx="148" cy="712"/>
                </a:xfrm>
              </p:grpSpPr>
              <p:grpSp>
                <p:nvGrpSpPr>
                  <p:cNvPr id="44" name="Group 13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2644"/>
                    <a:ext cx="148" cy="328"/>
                    <a:chOff x="4163" y="2644"/>
                    <a:chExt cx="148" cy="328"/>
                  </a:xfrm>
                </p:grpSpPr>
                <p:sp>
                  <p:nvSpPr>
                    <p:cNvPr id="50" name="Rectangle 1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1" name="Rectangle 1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2" name="Rectangle 1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53" name="Rectangle 1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45" name="Group 13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163" y="3028"/>
                    <a:ext cx="148" cy="328"/>
                    <a:chOff x="4163" y="3028"/>
                    <a:chExt cx="148" cy="328"/>
                  </a:xfrm>
                </p:grpSpPr>
                <p:sp>
                  <p:nvSpPr>
                    <p:cNvPr id="46" name="Rectangle 13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7" name="Rectangle 1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8" name="Rectangle 1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9" name="Rectangle 1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3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6" name="Group 140"/>
              <p:cNvGrpSpPr>
                <a:grpSpLocks noChangeAspect="1"/>
              </p:cNvGrpSpPr>
              <p:nvPr/>
            </p:nvGrpSpPr>
            <p:grpSpPr bwMode="auto">
              <a:xfrm>
                <a:off x="4423" y="2596"/>
                <a:ext cx="252" cy="808"/>
                <a:chOff x="4423" y="2596"/>
                <a:chExt cx="252" cy="808"/>
              </a:xfrm>
            </p:grpSpPr>
            <p:sp>
              <p:nvSpPr>
                <p:cNvPr id="30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3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31" name="Group 142"/>
                <p:cNvGrpSpPr>
                  <a:grpSpLocks noChangeAspect="1"/>
                </p:cNvGrpSpPr>
                <p:nvPr/>
              </p:nvGrpSpPr>
              <p:grpSpPr bwMode="auto">
                <a:xfrm>
                  <a:off x="4475" y="2644"/>
                  <a:ext cx="148" cy="712"/>
                  <a:chOff x="4475" y="2644"/>
                  <a:chExt cx="148" cy="712"/>
                </a:xfrm>
              </p:grpSpPr>
              <p:grpSp>
                <p:nvGrpSpPr>
                  <p:cNvPr id="32" name="Group 14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2644"/>
                    <a:ext cx="148" cy="328"/>
                    <a:chOff x="4475" y="2644"/>
                    <a:chExt cx="148" cy="328"/>
                  </a:xfrm>
                </p:grpSpPr>
                <p:sp>
                  <p:nvSpPr>
                    <p:cNvPr id="38" name="Rectangle 1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9" name="Rectangle 1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0" name="Rectangle 1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41" name="Rectangle 1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33" name="Group 14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475" y="3028"/>
                    <a:ext cx="148" cy="328"/>
                    <a:chOff x="4475" y="3028"/>
                    <a:chExt cx="148" cy="328"/>
                  </a:xfrm>
                </p:grpSpPr>
                <p:sp>
                  <p:nvSpPr>
                    <p:cNvPr id="34" name="Rectangle 1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5" name="Rectangle 1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6" name="Rectangle 1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37" name="Rectangle 1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75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  <p:grpSp>
            <p:nvGrpSpPr>
              <p:cNvPr id="17" name="Group 153"/>
              <p:cNvGrpSpPr>
                <a:grpSpLocks noChangeAspect="1"/>
              </p:cNvGrpSpPr>
              <p:nvPr/>
            </p:nvGrpSpPr>
            <p:grpSpPr bwMode="auto">
              <a:xfrm>
                <a:off x="4734" y="2596"/>
                <a:ext cx="252" cy="808"/>
                <a:chOff x="4734" y="2596"/>
                <a:chExt cx="252" cy="808"/>
              </a:xfrm>
            </p:grpSpPr>
            <p:sp>
              <p:nvSpPr>
                <p:cNvPr id="18" name="Rectangle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4734" y="2596"/>
                  <a:ext cx="252" cy="80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grpSp>
              <p:nvGrpSpPr>
                <p:cNvPr id="19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4786" y="2644"/>
                  <a:ext cx="148" cy="712"/>
                  <a:chOff x="4786" y="2644"/>
                  <a:chExt cx="148" cy="712"/>
                </a:xfrm>
              </p:grpSpPr>
              <p:grpSp>
                <p:nvGrpSpPr>
                  <p:cNvPr id="20" name="Group 1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2644"/>
                    <a:ext cx="148" cy="328"/>
                    <a:chOff x="4786" y="2644"/>
                    <a:chExt cx="148" cy="328"/>
                  </a:xfrm>
                </p:grpSpPr>
                <p:sp>
                  <p:nvSpPr>
                    <p:cNvPr id="26" name="Rectangle 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64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7" name="Rectangle 1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74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8" name="Rectangle 1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83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9" name="Rectangle 1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2932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  <p:grpSp>
                <p:nvGrpSpPr>
                  <p:cNvPr id="21" name="Group 16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786" y="3028"/>
                    <a:ext cx="148" cy="328"/>
                    <a:chOff x="4786" y="3028"/>
                    <a:chExt cx="148" cy="328"/>
                  </a:xfrm>
                </p:grpSpPr>
                <p:sp>
                  <p:nvSpPr>
                    <p:cNvPr id="22" name="Rectangle 1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028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3" name="Rectangle 1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124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4" name="Rectangle 1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220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  <p:sp>
                  <p:nvSpPr>
                    <p:cNvPr id="25" name="Rectangle 1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86" y="3316"/>
                      <a:ext cx="148" cy="40"/>
                    </a:xfrm>
                    <a:prstGeom prst="rect">
                      <a:avLst/>
                    </a:prstGeom>
                    <a:solidFill>
                      <a:srgbClr val="3333FF"/>
                    </a:solidFill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nl-NL"/>
                    </a:p>
                  </p:txBody>
                </p:sp>
              </p:grpSp>
            </p:grpSp>
          </p:grpSp>
        </p:grpSp>
        <p:sp>
          <p:nvSpPr>
            <p:cNvPr id="10" name="AutoShape 166"/>
            <p:cNvSpPr>
              <a:spLocks noChangeAspect="1" noChangeArrowheads="1"/>
            </p:cNvSpPr>
            <p:nvPr/>
          </p:nvSpPr>
          <p:spPr bwMode="auto">
            <a:xfrm>
              <a:off x="4889" y="3180"/>
              <a:ext cx="276" cy="150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nl-NL" sz="2000">
                <a:latin typeface="Lucida Casual" pitchFamily="66" charset="0"/>
              </a:endParaRPr>
            </a:p>
          </p:txBody>
        </p:sp>
        <p:cxnSp>
          <p:nvCxnSpPr>
            <p:cNvPr id="11" name="AutoShape 167"/>
            <p:cNvCxnSpPr>
              <a:cxnSpLocks noChangeShapeType="1"/>
              <a:stCxn id="125" idx="1"/>
              <a:endCxn id="10" idx="0"/>
            </p:cNvCxnSpPr>
            <p:nvPr/>
          </p:nvCxnSpPr>
          <p:spPr bwMode="auto">
            <a:xfrm flipH="1">
              <a:off x="5027" y="3005"/>
              <a:ext cx="303" cy="1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68"/>
            <p:cNvCxnSpPr>
              <a:cxnSpLocks noChangeShapeType="1"/>
              <a:stCxn id="68" idx="3"/>
              <a:endCxn id="10" idx="2"/>
            </p:cNvCxnSpPr>
            <p:nvPr/>
          </p:nvCxnSpPr>
          <p:spPr bwMode="auto">
            <a:xfrm flipV="1">
              <a:off x="4763" y="3330"/>
              <a:ext cx="264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69"/>
            <p:cNvCxnSpPr>
              <a:cxnSpLocks noChangeShapeType="1"/>
              <a:stCxn id="46" idx="1"/>
              <a:endCxn id="10" idx="2"/>
            </p:cNvCxnSpPr>
            <p:nvPr/>
          </p:nvCxnSpPr>
          <p:spPr bwMode="auto">
            <a:xfrm flipH="1" flipV="1">
              <a:off x="5027" y="3330"/>
              <a:ext cx="304" cy="28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70"/>
            <p:cNvCxnSpPr>
              <a:cxnSpLocks noChangeShapeType="1"/>
              <a:stCxn id="140" idx="3"/>
              <a:endCxn id="10" idx="0"/>
            </p:cNvCxnSpPr>
            <p:nvPr/>
          </p:nvCxnSpPr>
          <p:spPr bwMode="auto">
            <a:xfrm>
              <a:off x="4756" y="2989"/>
              <a:ext cx="271" cy="19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171" name="Picture 2" descr="C:\Users\bal\VU\Slides\DAS-workshop2013\TkRDA0NAwrQxPMdVW3BrP4tkFGKfEAYDrt3pei9Fzx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19" y="4922837"/>
            <a:ext cx="1746253" cy="8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8" descr="strapla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2" y="4160837"/>
            <a:ext cx="1905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5" descr="f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27" y="3164847"/>
            <a:ext cx="72866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bal\Dropbox\vu\ASCI\DAS5\LOGOs\DAS5_Final_Renderings\DAS5_Final_Renderings\Small\small_text_emblem_on_light_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213" y="6370637"/>
            <a:ext cx="164089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ASCI (1995)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Research schools (Dutch product from 1990s</a:t>
            </a:r>
            <a:r>
              <a:rPr lang="en-GB" dirty="0" smtClean="0"/>
              <a:t>), aims:</a:t>
            </a:r>
            <a:endParaRPr lang="nl-NL" dirty="0"/>
          </a:p>
          <a:p>
            <a:pPr lvl="1"/>
            <a:r>
              <a:rPr lang="en-GB" dirty="0"/>
              <a:t>Stimulate top research &amp; collaboration </a:t>
            </a:r>
            <a:endParaRPr lang="en-GB" dirty="0" smtClean="0"/>
          </a:p>
          <a:p>
            <a:pPr lvl="1"/>
            <a:r>
              <a:rPr lang="en-GB" dirty="0" smtClean="0"/>
              <a:t>Provide </a:t>
            </a:r>
            <a:r>
              <a:rPr lang="en-GB" dirty="0"/>
              <a:t>Ph.D. education (courses</a:t>
            </a:r>
            <a:r>
              <a:rPr lang="en-GB" dirty="0" smtClean="0"/>
              <a:t>)</a:t>
            </a:r>
          </a:p>
          <a:p>
            <a:r>
              <a:rPr lang="en-US" dirty="0" smtClean="0"/>
              <a:t>ASCI: Advanced </a:t>
            </a:r>
            <a:r>
              <a:rPr lang="en-US" dirty="0"/>
              <a:t>School for </a:t>
            </a:r>
            <a:r>
              <a:rPr lang="en-US" u="sng" dirty="0"/>
              <a:t>Computing</a:t>
            </a:r>
            <a:r>
              <a:rPr lang="en-US" dirty="0"/>
              <a:t> and </a:t>
            </a:r>
            <a:r>
              <a:rPr lang="en-US" u="sng" dirty="0"/>
              <a:t>Imaging</a:t>
            </a:r>
            <a:endParaRPr lang="nl-NL" u="sng" dirty="0"/>
          </a:p>
          <a:p>
            <a:pPr lvl="1"/>
            <a:r>
              <a:rPr lang="nl-NL" dirty="0"/>
              <a:t>About 100 staff &amp; 100 Ph.D. Students</a:t>
            </a:r>
          </a:p>
          <a:p>
            <a:pPr lvl="1"/>
            <a:r>
              <a:rPr lang="en-US" dirty="0" smtClean="0"/>
              <a:t>16 </a:t>
            </a:r>
            <a:r>
              <a:rPr lang="en-US" dirty="0"/>
              <a:t>PhD level courses </a:t>
            </a:r>
            <a:endParaRPr lang="nl-NL" dirty="0"/>
          </a:p>
          <a:p>
            <a:pPr lvl="1"/>
            <a:r>
              <a:rPr lang="en-US" dirty="0"/>
              <a:t>Annual </a:t>
            </a:r>
            <a:r>
              <a:rPr lang="en-US" dirty="0" smtClean="0"/>
              <a:t>conference</a:t>
            </a:r>
            <a:endParaRPr lang="nl-NL" dirty="0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655636"/>
            <a:ext cx="3124200" cy="118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1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Organization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12" y="1874837"/>
            <a:ext cx="8763000" cy="4760912"/>
          </a:xfrm>
        </p:spPr>
        <p:txBody>
          <a:bodyPr/>
          <a:lstStyle/>
          <a:p>
            <a:r>
              <a:rPr lang="en-US" dirty="0"/>
              <a:t>ASCI steering </a:t>
            </a:r>
            <a:r>
              <a:rPr lang="en-US" dirty="0" smtClean="0"/>
              <a:t>committee </a:t>
            </a:r>
            <a:r>
              <a:rPr lang="en-US" dirty="0"/>
              <a:t>for overall design</a:t>
            </a:r>
            <a:endParaRPr lang="nl-NL" dirty="0"/>
          </a:p>
          <a:p>
            <a:pPr lvl="1"/>
            <a:r>
              <a:rPr lang="en-US" dirty="0"/>
              <a:t>Chaired by Andy Tanenbaum (DAS-1) and </a:t>
            </a:r>
            <a:r>
              <a:rPr lang="en-US" dirty="0" smtClean="0"/>
              <a:t>Henri Bal (DAS-2 </a:t>
            </a:r>
            <a:r>
              <a:rPr lang="en-US" dirty="0"/>
              <a:t>– </a:t>
            </a:r>
            <a:r>
              <a:rPr lang="en-US" dirty="0" smtClean="0"/>
              <a:t>DAS-5)</a:t>
            </a:r>
            <a:endParaRPr lang="nl-NL" dirty="0"/>
          </a:p>
          <a:p>
            <a:pPr lvl="1"/>
            <a:r>
              <a:rPr lang="en-US" dirty="0"/>
              <a:t>Representatives from all </a:t>
            </a:r>
            <a:r>
              <a:rPr lang="en-US" dirty="0" smtClean="0"/>
              <a:t>sites</a:t>
            </a:r>
            <a:r>
              <a:rPr lang="en-US" dirty="0"/>
              <a:t>: Dick </a:t>
            </a:r>
            <a:r>
              <a:rPr lang="en-US" dirty="0" err="1"/>
              <a:t>Epema</a:t>
            </a:r>
            <a:r>
              <a:rPr lang="en-US" dirty="0"/>
              <a:t>, Cees de </a:t>
            </a:r>
            <a:r>
              <a:rPr lang="en-US" dirty="0" err="1"/>
              <a:t>Laat</a:t>
            </a:r>
            <a:r>
              <a:rPr lang="en-US" dirty="0"/>
              <a:t>, Cees </a:t>
            </a:r>
            <a:r>
              <a:rPr lang="en-US" dirty="0" err="1"/>
              <a:t>Snoek</a:t>
            </a:r>
            <a:r>
              <a:rPr lang="en-US" dirty="0"/>
              <a:t>, Frank </a:t>
            </a:r>
            <a:r>
              <a:rPr lang="en-US" dirty="0" err="1"/>
              <a:t>Seinstra</a:t>
            </a:r>
            <a:r>
              <a:rPr lang="en-US" dirty="0"/>
              <a:t>, John </a:t>
            </a:r>
            <a:r>
              <a:rPr lang="en-US" dirty="0" err="1"/>
              <a:t>Romein</a:t>
            </a:r>
            <a:r>
              <a:rPr lang="en-US" dirty="0"/>
              <a:t>, Harry </a:t>
            </a:r>
            <a:r>
              <a:rPr lang="en-US" dirty="0" err="1"/>
              <a:t>Wijshoff</a:t>
            </a:r>
            <a:endParaRPr lang="en-US" dirty="0"/>
          </a:p>
          <a:p>
            <a:r>
              <a:rPr lang="en-US" dirty="0" smtClean="0"/>
              <a:t>Small system administration </a:t>
            </a:r>
            <a:r>
              <a:rPr lang="en-US" dirty="0"/>
              <a:t>group coordinated by VU (Kees </a:t>
            </a:r>
            <a:r>
              <a:rPr lang="en-US" dirty="0" err="1"/>
              <a:t>Verstoep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Simple homogeneous setup reduces admin overhead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 descr="Universiteit van Amsterd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312" y="7087009"/>
            <a:ext cx="2520000" cy="2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3.gstatic.com/images?q=tbn:ANd9GcRh2ms-40SoRnR2aaRR0ar4FBAn1IbtAB6Hd7OfwjUv46hxqLB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12" y="5989637"/>
            <a:ext cx="1440000" cy="4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2" y="6869838"/>
            <a:ext cx="1440000" cy="46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 descr="Universiteit Leid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2" y="6744717"/>
            <a:ext cx="1440000" cy="59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ultimedi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12" y="5961704"/>
            <a:ext cx="1080000" cy="56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1763712" y="5934075"/>
            <a:ext cx="871538" cy="741362"/>
            <a:chOff x="466" y="3100"/>
            <a:chExt cx="1132" cy="880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" y="3100"/>
              <a:ext cx="607" cy="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466" y="3749"/>
              <a:ext cx="1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nl-NL" sz="1800" i="1">
                  <a:solidFill>
                    <a:srgbClr val="0066FF"/>
                  </a:solidFill>
                  <a:latin typeface="Helvetica" pitchFamily="34" charset="0"/>
                </a:rPr>
                <a:t>vrije Universiteit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20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Historical </a:t>
            </a:r>
            <a:r>
              <a:rPr lang="en-US" dirty="0" smtClean="0"/>
              <a:t>example (DAS-1)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2" y="2865437"/>
            <a:ext cx="89471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17587" y="1722437"/>
            <a:ext cx="8763000" cy="4760912"/>
          </a:xfrm>
        </p:spPr>
        <p:txBody>
          <a:bodyPr/>
          <a:lstStyle/>
          <a:p>
            <a:r>
              <a:rPr lang="en-US" dirty="0" smtClean="0"/>
              <a:t>Change OS globally from BSDI Unix to Linux</a:t>
            </a:r>
          </a:p>
          <a:p>
            <a:pPr lvl="1"/>
            <a:r>
              <a:rPr lang="en-US" dirty="0" smtClean="0"/>
              <a:t>Under directorship of Andy </a:t>
            </a:r>
            <a:r>
              <a:rPr lang="en-US" dirty="0" err="1" smtClean="0"/>
              <a:t>Tanenbaum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47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Bitstream Vera Sans"/>
        <a:ea typeface=""/>
        <a:cs typeface=""/>
      </a:majorFont>
      <a:minorFont>
        <a:latin typeface="Bitstream Ve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476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sz="2400" b="0" i="0" u="none" strike="noStrike" cap="none" normalizeH="0" baseline="0" smtClean="0">
            <a:ln>
              <a:noFill/>
            </a:ln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476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sz="2400" b="0" i="0" u="none" strike="noStrike" cap="none" normalizeH="0" baseline="0" smtClean="0">
            <a:ln>
              <a:noFill/>
            </a:ln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Bitstream Vera Sans"/>
      <a:ea typeface=""/>
      <a:cs typeface=""/>
    </a:majorFont>
    <a:minorFont>
      <a:latin typeface="Bitstream Vera San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Bitstream Vera Sans"/>
      <a:ea typeface=""/>
      <a:cs typeface=""/>
    </a:majorFont>
    <a:minorFont>
      <a:latin typeface="Bitstream Vera San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7568</TotalTime>
  <Words>2548</Words>
  <Application>Microsoft Office PowerPoint</Application>
  <PresentationFormat>Custom</PresentationFormat>
  <Paragraphs>530</Paragraphs>
  <Slides>58</Slides>
  <Notes>57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1_Default Design</vt:lpstr>
      <vt:lpstr>Document</vt:lpstr>
      <vt:lpstr>CorelDRAW</vt:lpstr>
      <vt:lpstr>Going Dutch: How to Share a Dedicated Distributed Infrastructure for Computer Science Research</vt:lpstr>
      <vt:lpstr>Agenda</vt:lpstr>
      <vt:lpstr>What is DAS?</vt:lpstr>
      <vt:lpstr>About SIZE</vt:lpstr>
      <vt:lpstr>Small is beautiful</vt:lpstr>
      <vt:lpstr>DAS generations: visions</vt:lpstr>
      <vt:lpstr>ASCI (1995)</vt:lpstr>
      <vt:lpstr>Organization</vt:lpstr>
      <vt:lpstr>Historical example (DAS-1)</vt:lpstr>
      <vt:lpstr>Financing</vt:lpstr>
      <vt:lpstr>Steering Committee algorithm</vt:lpstr>
      <vt:lpstr>Output of the algorithm</vt:lpstr>
      <vt:lpstr>Part II - Earlier results</vt:lpstr>
      <vt:lpstr>DAS-1 (1997-2002) A homogeneous wide-area system</vt:lpstr>
      <vt:lpstr>Albatross project</vt:lpstr>
      <vt:lpstr>Sensitivity to wide-area latency and bandwidth</vt:lpstr>
      <vt:lpstr>Wide-area programming systems</vt:lpstr>
      <vt:lpstr>DAS-2 (2002-2006) a Computer Science Grid</vt:lpstr>
      <vt:lpstr>Grid programming systems</vt:lpstr>
      <vt:lpstr>PowerPoint Presentation</vt:lpstr>
      <vt:lpstr>PowerPoint Presentation</vt:lpstr>
      <vt:lpstr>Distributed Model Checking</vt:lpstr>
      <vt:lpstr>Required wide-area bandwidth</vt:lpstr>
      <vt:lpstr>PowerPoint Presentation</vt:lpstr>
      <vt:lpstr>Recent DAS-4 papers</vt:lpstr>
      <vt:lpstr>Highlights of DAS users</vt:lpstr>
      <vt:lpstr>Awards</vt:lpstr>
      <vt:lpstr>More statistics</vt:lpstr>
      <vt:lpstr>SIGOPS 2000 paper</vt:lpstr>
      <vt:lpstr>PART III: Current projects</vt:lpstr>
      <vt:lpstr>Global Climate Modeling</vt:lpstr>
      <vt:lpstr>High-Resolution Global Climate Modeling</vt:lpstr>
      <vt:lpstr>Distributed Computing</vt:lpstr>
      <vt:lpstr>Enlighten Your Research Global award</vt:lpstr>
      <vt:lpstr>GPU Computing</vt:lpstr>
      <vt:lpstr>Different methods for CPU-GPU communication</vt:lpstr>
      <vt:lpstr>Problem</vt:lpstr>
      <vt:lpstr>Example result</vt:lpstr>
      <vt:lpstr>MOVIE</vt:lpstr>
      <vt:lpstr>Comes with spreadsheet</vt:lpstr>
      <vt:lpstr>Distributed reasoning</vt:lpstr>
      <vt:lpstr>Google Example</vt:lpstr>
      <vt:lpstr>WebPIE: a Web-scale Parallel Inference Engine (SCALE’2010)</vt:lpstr>
      <vt:lpstr>Performance previous state-of-the-art</vt:lpstr>
      <vt:lpstr>Performance WebPIE</vt:lpstr>
      <vt:lpstr>Reasoning on changing data</vt:lpstr>
      <vt:lpstr>Squirrel: scalable Virtual Machine deployment</vt:lpstr>
      <vt:lpstr>State of the art: Copy-on-Write</vt:lpstr>
      <vt:lpstr>Solution: caching</vt:lpstr>
      <vt:lpstr>Cold Cache and Warm Cache</vt:lpstr>
      <vt:lpstr>Experiments</vt:lpstr>
      <vt:lpstr>Cache on compute nodes (1 Gb/s Ethernet)</vt:lpstr>
      <vt:lpstr>Discussion</vt:lpstr>
      <vt:lpstr>Expiration date</vt:lpstr>
      <vt:lpstr>Does size matter?</vt:lpstr>
      <vt:lpstr>Interacting with applications</vt:lpstr>
      <vt:lpstr>Expected Spring 2015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b</dc:creator>
  <cp:lastModifiedBy>henri2134@hotmail.com</cp:lastModifiedBy>
  <cp:revision>734</cp:revision>
  <cp:lastPrinted>2014-08-12T11:00:17Z</cp:lastPrinted>
  <dcterms:modified xsi:type="dcterms:W3CDTF">2014-08-22T11:50:36Z</dcterms:modified>
</cp:coreProperties>
</file>